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9" r:id="rId24"/>
    <p:sldId id="283" r:id="rId25"/>
    <p:sldId id="280" r:id="rId26"/>
    <p:sldId id="281" r:id="rId27"/>
    <p:sldId id="282" r:id="rId28"/>
    <p:sldId id="285" r:id="rId29"/>
    <p:sldId id="284" r:id="rId30"/>
  </p:sldIdLst>
  <p:sldSz cx="9906000" cy="6858000" type="A4"/>
  <p:notesSz cx="6858000" cy="9906000"/>
  <p:defaultTextStyle>
    <a:defPPr>
      <a:defRPr lang="es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 snapToObjects="1">
      <p:cViewPr>
        <p:scale>
          <a:sx n="95" d="100"/>
          <a:sy n="95" d="100"/>
        </p:scale>
        <p:origin x="189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Click to move the slide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7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 </a:t>
            </a:r>
          </a:p>
        </p:txBody>
      </p:sp>
      <p:sp>
        <p:nvSpPr>
          <p:cNvPr id="48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1C8E398F-09F5-4949-93D4-166D3ECCCF02}" type="slidenum">
              <a:rPr lang="en-US" sz="1400" b="0" strike="noStrike" spc="-1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38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39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7F03809-D9FA-4C90-B19E-98EDE3329A1F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65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66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1E7A2832-6378-4889-8C02-19DFEB5C20EB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6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6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9198935-CCF5-4FE7-BB7D-86DFDC90293C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11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7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7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0436CC7-B87B-48DC-9313-49960B6C9BD8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7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7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A5A97684-7F2D-4315-B1CF-6FB825B56B1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13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78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40300DE0-ECB9-4FB5-9DBA-A606F9571348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14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8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81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944876BC-56D2-44A1-B7AE-48A5515E4183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15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8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84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8D53D3E7-9094-4451-BE2E-1544661A4991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16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8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87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B3E33EC3-86A1-4D8A-A294-8306118103AA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17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90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3B599694-B5F4-448F-B037-E439D96C1267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18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92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93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6CBDBC23-8737-4D89-9D70-D6606D39312B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19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41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42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46AF5B3-040D-4171-A4F9-5E68E846C6FF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9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96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2EDF531F-1AE1-4BF7-9C74-AD1554A5642D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20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160" y="812880"/>
            <a:ext cx="5790960" cy="4008240"/>
          </a:xfrm>
          <a:prstGeom prst="rect">
            <a:avLst/>
          </a:prstGeom>
        </p:spPr>
      </p:sp>
      <p:sp>
        <p:nvSpPr>
          <p:cNvPr id="59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99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A5E911B-6748-4F4D-831B-9B1AC485182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21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0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675C7F80-005D-40F8-8B0D-9A3335E02F5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22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13E469A-AB7A-4158-8C5F-6CE9DD5BD66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55667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13E469A-AB7A-4158-8C5F-6CE9DD5BD66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387093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13E469A-AB7A-4158-8C5F-6CE9DD5BD66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25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953979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13E469A-AB7A-4158-8C5F-6CE9DD5BD66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26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999374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13E469A-AB7A-4158-8C5F-6CE9DD5BD66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27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372629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0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605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513E469A-AB7A-4158-8C5F-6CE9DD5BD666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28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687861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884238" y="812800"/>
            <a:ext cx="5791200" cy="4008438"/>
          </a:xfrm>
          <a:prstGeom prst="rect">
            <a:avLst/>
          </a:prstGeom>
        </p:spPr>
      </p:sp>
      <p:sp>
        <p:nvSpPr>
          <p:cNvPr id="60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280" cy="48106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 dirty="0">
              <a:latin typeface="Arial"/>
            </a:endParaRPr>
          </a:p>
        </p:txBody>
      </p:sp>
      <p:sp>
        <p:nvSpPr>
          <p:cNvPr id="602" name="TextShape 3"/>
          <p:cNvSpPr txBox="1"/>
          <p:nvPr/>
        </p:nvSpPr>
        <p:spPr>
          <a:xfrm>
            <a:off x="4278960" y="10157400"/>
            <a:ext cx="3280320" cy="5338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/>
          <a:lstStyle/>
          <a:p>
            <a:pPr algn="r">
              <a:lnSpc>
                <a:spcPct val="100000"/>
              </a:lnSpc>
            </a:pPr>
            <a:fld id="{675C7F80-005D-40F8-8B0D-9A3335E02F55}" type="slidenum">
              <a:rPr lang="en-US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29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6742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44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45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1EAB6658-6D3C-4720-AF00-9C3E0B6F30F6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47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48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DF12A42-B32E-4AD5-9D4C-99CE8D9DEE64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50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51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619A035-7569-4C69-A103-58EA5C60683B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53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54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360BFD90-94E9-4D6B-A3C4-2D5ABB29428E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56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57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F4425052-E551-4F97-A4D8-7FECCF99E713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59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60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D6D9C4FA-AA33-4D19-A151-90439AB1D9CB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954000" y="684360"/>
            <a:ext cx="4935240" cy="3417480"/>
          </a:xfrm>
          <a:prstGeom prst="rect">
            <a:avLst/>
          </a:prstGeom>
        </p:spPr>
      </p:sp>
      <p:sp>
        <p:nvSpPr>
          <p:cNvPr id="562" name="PlaceHolder 2"/>
          <p:cNvSpPr>
            <a:spLocks noGrp="1"/>
          </p:cNvSpPr>
          <p:nvPr>
            <p:ph type="body"/>
          </p:nvPr>
        </p:nvSpPr>
        <p:spPr>
          <a:xfrm>
            <a:off x="913320" y="4343400"/>
            <a:ext cx="5018760" cy="41029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563" name="CustomShape 3"/>
          <p:cNvSpPr/>
          <p:nvPr/>
        </p:nvSpPr>
        <p:spPr>
          <a:xfrm>
            <a:off x="3885120" y="8687160"/>
            <a:ext cx="2960640" cy="444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A0EB447-5112-432D-B81B-8EF9AB9C84D1}" type="slidenum">
              <a:rPr lang="en-US" sz="1800" b="0" strike="noStrike" spc="-1">
                <a:solidFill>
                  <a:srgbClr val="000000"/>
                </a:solidFill>
                <a:latin typeface="+mn-lt"/>
                <a:ea typeface="+mn-ea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350928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6523200" y="160452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4950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350928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6523200" y="3682080"/>
            <a:ext cx="2870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495000" y="273600"/>
            <a:ext cx="89150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063040" y="368208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Franklin Gothic Book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9500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063040" y="1604520"/>
            <a:ext cx="4350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95000" y="3682080"/>
            <a:ext cx="8915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000" b="0" strike="noStrike" spc="-1">
              <a:solidFill>
                <a:srgbClr val="4A2318"/>
              </a:solidFill>
              <a:latin typeface="Franklin Gothic Book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388440" y="360"/>
            <a:ext cx="18540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" name="CustomShape 2"/>
          <p:cNvSpPr/>
          <p:nvPr/>
        </p:nvSpPr>
        <p:spPr>
          <a:xfrm>
            <a:off x="388440" y="360"/>
            <a:ext cx="185400" cy="685764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1130040" y="6453360"/>
            <a:ext cx="978480" cy="4042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59C3B2CA-3CE4-4EB4-BE61-C95D5CB3AA6F}" type="datetime">
              <a:rPr lang="en-US" sz="1000" b="0" strike="noStrike" spc="-1">
                <a:solidFill>
                  <a:srgbClr val="4A2318"/>
                </a:solidFill>
                <a:latin typeface="Franklin Gothic Book"/>
              </a:rPr>
              <a:t>4/14/21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2351160" y="6453360"/>
            <a:ext cx="5102640" cy="4042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696440" y="6453360"/>
            <a:ext cx="1296720" cy="4042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737DB60A-4B04-47CE-8585-364E76385C9A}" type="slidenum">
              <a:rPr lang="en-US" sz="1000" b="0" strike="noStrike" spc="-1">
                <a:solidFill>
                  <a:srgbClr val="4A2318"/>
                </a:solidFill>
                <a:latin typeface="Franklin Gothic Book"/>
              </a:rPr>
              <a:t>‹Nº›</a:t>
            </a:fld>
            <a:endParaRPr lang="en-US" sz="1000" b="0" strike="noStrike" spc="-1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title"/>
          </p:nvPr>
        </p:nvSpPr>
        <p:spPr>
          <a:xfrm>
            <a:off x="495000" y="273600"/>
            <a:ext cx="89150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Franklin Gothic Book"/>
              </a:rPr>
              <a:t>Click to edit the title text format</a:t>
            </a:r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495000" y="1604520"/>
            <a:ext cx="89150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4A2318"/>
                </a:solidFill>
                <a:latin typeface="Franklin Gothic Book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i="1" strike="noStrike" spc="-1">
                <a:solidFill>
                  <a:srgbClr val="4A2318"/>
                </a:solidFill>
                <a:latin typeface="Franklin Gothic Book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600" b="0" strike="noStrike" spc="-1">
                <a:solidFill>
                  <a:srgbClr val="4A2318"/>
                </a:solidFill>
                <a:latin typeface="Franklin Gothic Book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4A2318"/>
                </a:solidFill>
                <a:latin typeface="Franklin Gothic Book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6.png"/><Relationship Id="rId4" Type="http://schemas.openxmlformats.org/officeDocument/2006/relationships/image" Target="../media/image7.jpeg"/><Relationship Id="rId9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3.jpe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13.jpeg"/><Relationship Id="rId4" Type="http://schemas.openxmlformats.org/officeDocument/2006/relationships/image" Target="../media/image6.png"/><Relationship Id="rId9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7.jpe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5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7.jpeg"/><Relationship Id="rId4" Type="http://schemas.openxmlformats.org/officeDocument/2006/relationships/image" Target="../media/image14.png"/><Relationship Id="rId9" Type="http://schemas.openxmlformats.org/officeDocument/2006/relationships/image" Target="../media/image13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302311E-2332-42D8-BB35-5069623762D2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50" name="CustomShape 2"/>
          <p:cNvSpPr/>
          <p:nvPr/>
        </p:nvSpPr>
        <p:spPr>
          <a:xfrm>
            <a:off x="298440" y="3192840"/>
            <a:ext cx="9144000" cy="40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1800" b="1" i="1" strike="noStrike" spc="-1">
                <a:solidFill>
                  <a:srgbClr val="000000"/>
                </a:solidFill>
                <a:latin typeface="Arial"/>
                <a:ea typeface="DejaVu Sans"/>
              </a:rPr>
              <a:t>Javier Ortiz-Tudela and Francesco Pupillo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1" name="CustomShape 3"/>
          <p:cNvSpPr/>
          <p:nvPr/>
        </p:nvSpPr>
        <p:spPr>
          <a:xfrm>
            <a:off x="671760" y="344160"/>
            <a:ext cx="7455600" cy="130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Introduction into fMRI analysis. PsyMsc4 (Goethe 2021).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52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4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5" name="CustomShape 7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6" name="Picture 10"/>
          <p:cNvPicPr/>
          <p:nvPr/>
        </p:nvPicPr>
        <p:blipFill>
          <a:blip r:embed="rId3"/>
          <a:stretch/>
        </p:blipFill>
        <p:spPr>
          <a:xfrm>
            <a:off x="7405920" y="5670720"/>
            <a:ext cx="2036520" cy="1104840"/>
          </a:xfrm>
          <a:prstGeom prst="rect">
            <a:avLst/>
          </a:prstGeom>
          <a:ln>
            <a:noFill/>
          </a:ln>
        </p:spPr>
      </p:pic>
      <p:sp>
        <p:nvSpPr>
          <p:cNvPr id="57" name="CustomShape 8"/>
          <p:cNvSpPr/>
          <p:nvPr/>
        </p:nvSpPr>
        <p:spPr>
          <a:xfrm>
            <a:off x="671760" y="2031840"/>
            <a:ext cx="3214080" cy="831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Session-2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5FAEB614-77AD-4773-A133-6642838AADEA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10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81" name="CustomShape 2"/>
          <p:cNvSpPr/>
          <p:nvPr/>
        </p:nvSpPr>
        <p:spPr>
          <a:xfrm>
            <a:off x="805320" y="632880"/>
            <a:ext cx="700812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Regression is the usual approach for analysis of fMRI signals.</a:t>
            </a:r>
            <a:endParaRPr lang="en-US" sz="1800" b="0" strike="noStrike" spc="-1">
              <a:latin typeface="Arial"/>
            </a:endParaRPr>
          </a:p>
        </p:txBody>
      </p:sp>
      <p:grpSp>
        <p:nvGrpSpPr>
          <p:cNvPr id="182" name="Group 3"/>
          <p:cNvGrpSpPr/>
          <p:nvPr/>
        </p:nvGrpSpPr>
        <p:grpSpPr>
          <a:xfrm>
            <a:off x="957960" y="1469160"/>
            <a:ext cx="4658040" cy="1677240"/>
            <a:chOff x="957960" y="1469160"/>
            <a:chExt cx="4658040" cy="1677240"/>
          </a:xfrm>
        </p:grpSpPr>
        <p:sp>
          <p:nvSpPr>
            <p:cNvPr id="183" name="CustomShape 4"/>
            <p:cNvSpPr/>
            <p:nvPr/>
          </p:nvSpPr>
          <p:spPr>
            <a:xfrm>
              <a:off x="990000" y="1790640"/>
              <a:ext cx="4284720" cy="1355760"/>
            </a:xfrm>
            <a:prstGeom prst="rect">
              <a:avLst/>
            </a:prstGeom>
            <a:noFill/>
            <a:ln>
              <a:solidFill>
                <a:srgbClr val="F737DC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184" name="Picture 4"/>
            <p:cNvPicPr/>
            <p:nvPr/>
          </p:nvPicPr>
          <p:blipFill>
            <a:blip r:embed="rId3"/>
            <a:srcRect t="35545" r="89649"/>
            <a:stretch/>
          </p:blipFill>
          <p:spPr>
            <a:xfrm rot="16200000">
              <a:off x="2866320" y="272160"/>
              <a:ext cx="674640" cy="3999240"/>
            </a:xfrm>
            <a:prstGeom prst="rect">
              <a:avLst/>
            </a:prstGeom>
            <a:ln>
              <a:noFill/>
            </a:ln>
          </p:spPr>
        </p:pic>
        <p:sp>
          <p:nvSpPr>
            <p:cNvPr id="185" name="CustomShape 5"/>
            <p:cNvSpPr/>
            <p:nvPr/>
          </p:nvSpPr>
          <p:spPr>
            <a:xfrm>
              <a:off x="1126440" y="2657160"/>
              <a:ext cx="399924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86" name="CustomShape 6"/>
            <p:cNvSpPr/>
            <p:nvPr/>
          </p:nvSpPr>
          <p:spPr>
            <a:xfrm>
              <a:off x="1132920" y="2682720"/>
              <a:ext cx="623520" cy="3326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6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Time</a:t>
              </a:r>
              <a:endParaRPr lang="en-US" sz="1600" b="0" strike="noStrike" spc="-1">
                <a:latin typeface="Arial"/>
              </a:endParaRPr>
            </a:p>
          </p:txBody>
        </p:sp>
        <p:sp>
          <p:nvSpPr>
            <p:cNvPr id="187" name="CustomShape 7"/>
            <p:cNvSpPr/>
            <p:nvPr/>
          </p:nvSpPr>
          <p:spPr>
            <a:xfrm>
              <a:off x="957960" y="1469160"/>
              <a:ext cx="4658040" cy="3826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Calibri"/>
                  <a:ea typeface="DejaVu Sans"/>
                </a:rPr>
                <a:t>Measured signal in 1 voxel over many volumes</a:t>
              </a:r>
              <a:endParaRPr lang="en-US" sz="1800" b="0" strike="noStrike" spc="-1">
                <a:latin typeface="Arial"/>
              </a:endParaRPr>
            </a:p>
            <a:p>
              <a:pPr>
                <a:lnSpc>
                  <a:spcPct val="100000"/>
                </a:lnSpc>
              </a:pPr>
              <a:endParaRPr lang="en-US" sz="1800" b="0" strike="noStrike" spc="-1">
                <a:latin typeface="Arial"/>
              </a:endParaRPr>
            </a:p>
          </p:txBody>
        </p:sp>
      </p:grpSp>
      <p:sp>
        <p:nvSpPr>
          <p:cNvPr id="188" name="CustomShape 8"/>
          <p:cNvSpPr/>
          <p:nvPr/>
        </p:nvSpPr>
        <p:spPr>
          <a:xfrm>
            <a:off x="571680" y="0"/>
            <a:ext cx="724212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189" name="Picture 4"/>
          <p:cNvPicPr/>
          <p:nvPr/>
        </p:nvPicPr>
        <p:blipFill>
          <a:blip r:embed="rId4"/>
          <a:stretch/>
        </p:blipFill>
        <p:spPr>
          <a:xfrm>
            <a:off x="5178960" y="3146760"/>
            <a:ext cx="4290120" cy="3431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4"/>
          <p:cNvPicPr/>
          <p:nvPr/>
        </p:nvPicPr>
        <p:blipFill>
          <a:blip r:embed="rId3"/>
          <a:srcRect l="11421" t="7196" r="26831"/>
          <a:stretch/>
        </p:blipFill>
        <p:spPr>
          <a:xfrm>
            <a:off x="5604840" y="1933560"/>
            <a:ext cx="467640" cy="683640"/>
          </a:xfrm>
          <a:prstGeom prst="rect">
            <a:avLst/>
          </a:prstGeom>
          <a:ln>
            <a:noFill/>
          </a:ln>
        </p:spPr>
      </p:pic>
      <p:pic>
        <p:nvPicPr>
          <p:cNvPr id="191" name="Picture 2"/>
          <p:cNvPicPr/>
          <p:nvPr/>
        </p:nvPicPr>
        <p:blipFill>
          <a:blip r:embed="rId4"/>
          <a:stretch/>
        </p:blipFill>
        <p:spPr>
          <a:xfrm>
            <a:off x="4623480" y="1921320"/>
            <a:ext cx="467640" cy="683640"/>
          </a:xfrm>
          <a:prstGeom prst="rect">
            <a:avLst/>
          </a:prstGeom>
          <a:ln>
            <a:noFill/>
          </a:ln>
        </p:spPr>
      </p:pic>
      <p:pic>
        <p:nvPicPr>
          <p:cNvPr id="192" name="Imagen 4"/>
          <p:cNvPicPr/>
          <p:nvPr/>
        </p:nvPicPr>
        <p:blipFill>
          <a:blip r:embed="rId5"/>
          <a:stretch/>
        </p:blipFill>
        <p:spPr>
          <a:xfrm>
            <a:off x="2646720" y="1927800"/>
            <a:ext cx="467640" cy="683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3" name="Imagen 3"/>
          <p:cNvPicPr/>
          <p:nvPr/>
        </p:nvPicPr>
        <p:blipFill>
          <a:blip r:embed="rId6"/>
          <a:srcRect t="11985" b="9776"/>
          <a:stretch/>
        </p:blipFill>
        <p:spPr>
          <a:xfrm>
            <a:off x="3637080" y="1929600"/>
            <a:ext cx="467640" cy="683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94" name="Picture 2"/>
          <p:cNvPicPr/>
          <p:nvPr/>
        </p:nvPicPr>
        <p:blipFill>
          <a:blip r:embed="rId7"/>
          <a:srcRect l="12360" t="32013" r="53009" b="54376"/>
          <a:stretch/>
        </p:blipFill>
        <p:spPr>
          <a:xfrm>
            <a:off x="2476440" y="4869000"/>
            <a:ext cx="3856320" cy="855720"/>
          </a:xfrm>
          <a:prstGeom prst="rect">
            <a:avLst/>
          </a:prstGeom>
          <a:ln>
            <a:noFill/>
          </a:ln>
        </p:spPr>
      </p:pic>
      <p:sp>
        <p:nvSpPr>
          <p:cNvPr id="195" name="CustomShape 1"/>
          <p:cNvSpPr/>
          <p:nvPr/>
        </p:nvSpPr>
        <p:spPr>
          <a:xfrm>
            <a:off x="2262240" y="315432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2"/>
          <p:cNvSpPr/>
          <p:nvPr/>
        </p:nvSpPr>
        <p:spPr>
          <a:xfrm>
            <a:off x="766800" y="891360"/>
            <a:ext cx="925812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97" name="Picture 4"/>
          <p:cNvPicPr/>
          <p:nvPr/>
        </p:nvPicPr>
        <p:blipFill>
          <a:blip r:embed="rId8"/>
          <a:srcRect t="35545" r="89649"/>
          <a:stretch/>
        </p:blipFill>
        <p:spPr>
          <a:xfrm rot="16200000">
            <a:off x="4138560" y="163620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198" name="CustomShape 3"/>
          <p:cNvSpPr/>
          <p:nvPr/>
        </p:nvSpPr>
        <p:spPr>
          <a:xfrm>
            <a:off x="2405160" y="402372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9" name="CustomShape 4"/>
          <p:cNvSpPr/>
          <p:nvPr/>
        </p:nvSpPr>
        <p:spPr>
          <a:xfrm>
            <a:off x="2442960" y="403668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00" name="CustomShape 5"/>
          <p:cNvSpPr/>
          <p:nvPr/>
        </p:nvSpPr>
        <p:spPr>
          <a:xfrm>
            <a:off x="2262240" y="4797720"/>
            <a:ext cx="4284720" cy="13557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1" name="CustomShape 6"/>
          <p:cNvSpPr/>
          <p:nvPr/>
        </p:nvSpPr>
        <p:spPr>
          <a:xfrm>
            <a:off x="2405160" y="566712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CustomShape 7"/>
          <p:cNvSpPr/>
          <p:nvPr/>
        </p:nvSpPr>
        <p:spPr>
          <a:xfrm>
            <a:off x="2455200" y="567972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03" name="CustomShape 8"/>
          <p:cNvSpPr/>
          <p:nvPr/>
        </p:nvSpPr>
        <p:spPr>
          <a:xfrm>
            <a:off x="1914120" y="487764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04" name="CustomShape 9"/>
          <p:cNvSpPr/>
          <p:nvPr/>
        </p:nvSpPr>
        <p:spPr>
          <a:xfrm>
            <a:off x="1931400" y="536904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05" name="CustomShape 10"/>
          <p:cNvSpPr/>
          <p:nvPr/>
        </p:nvSpPr>
        <p:spPr>
          <a:xfrm>
            <a:off x="3197520" y="2011320"/>
            <a:ext cx="314280" cy="363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6" name="CustomShape 11"/>
          <p:cNvSpPr/>
          <p:nvPr/>
        </p:nvSpPr>
        <p:spPr>
          <a:xfrm>
            <a:off x="4164120" y="2011320"/>
            <a:ext cx="314280" cy="363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7" name="CustomShape 12"/>
          <p:cNvSpPr/>
          <p:nvPr/>
        </p:nvSpPr>
        <p:spPr>
          <a:xfrm>
            <a:off x="5164200" y="2011320"/>
            <a:ext cx="314280" cy="363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8" name="CustomShape 13"/>
          <p:cNvSpPr/>
          <p:nvPr/>
        </p:nvSpPr>
        <p:spPr>
          <a:xfrm>
            <a:off x="703440" y="2011320"/>
            <a:ext cx="146160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09" name="CustomShape 14"/>
          <p:cNvSpPr/>
          <p:nvPr/>
        </p:nvSpPr>
        <p:spPr>
          <a:xfrm>
            <a:off x="700200" y="343692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0" name="CustomShape 15"/>
          <p:cNvSpPr/>
          <p:nvPr/>
        </p:nvSpPr>
        <p:spPr>
          <a:xfrm>
            <a:off x="700560" y="486900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11" name="CustomShape 16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212" name="Picture 4"/>
          <p:cNvPicPr/>
          <p:nvPr/>
        </p:nvPicPr>
        <p:blipFill>
          <a:blip r:embed="rId3"/>
          <a:srcRect l="11421" t="7196" r="26831"/>
          <a:stretch/>
        </p:blipFill>
        <p:spPr>
          <a:xfrm>
            <a:off x="5587200" y="506520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213" name="Picture 2"/>
          <p:cNvPicPr/>
          <p:nvPr/>
        </p:nvPicPr>
        <p:blipFill>
          <a:blip r:embed="rId4"/>
          <a:stretch/>
        </p:blipFill>
        <p:spPr>
          <a:xfrm>
            <a:off x="4605840" y="505296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214" name="Imagen 30"/>
          <p:cNvPicPr/>
          <p:nvPr/>
        </p:nvPicPr>
        <p:blipFill>
          <a:blip r:embed="rId5"/>
          <a:stretch/>
        </p:blipFill>
        <p:spPr>
          <a:xfrm>
            <a:off x="2629080" y="50590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15" name="Imagen 31"/>
          <p:cNvPicPr/>
          <p:nvPr/>
        </p:nvPicPr>
        <p:blipFill>
          <a:blip r:embed="rId6"/>
          <a:srcRect t="11985" b="9776"/>
          <a:stretch/>
        </p:blipFill>
        <p:spPr>
          <a:xfrm>
            <a:off x="3619080" y="50608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Picture 2"/>
          <p:cNvPicPr/>
          <p:nvPr/>
        </p:nvPicPr>
        <p:blipFill>
          <a:blip r:embed="rId3"/>
          <a:srcRect l="12360" t="32013" r="53009" b="54376"/>
          <a:stretch/>
        </p:blipFill>
        <p:spPr>
          <a:xfrm>
            <a:off x="2476440" y="4869000"/>
            <a:ext cx="3856320" cy="855720"/>
          </a:xfrm>
          <a:prstGeom prst="rect">
            <a:avLst/>
          </a:prstGeom>
          <a:ln>
            <a:noFill/>
          </a:ln>
        </p:spPr>
      </p:pic>
      <p:sp>
        <p:nvSpPr>
          <p:cNvPr id="217" name="CustomShape 1"/>
          <p:cNvSpPr/>
          <p:nvPr/>
        </p:nvSpPr>
        <p:spPr>
          <a:xfrm>
            <a:off x="2262240" y="315432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2"/>
          <p:cNvSpPr/>
          <p:nvPr/>
        </p:nvSpPr>
        <p:spPr>
          <a:xfrm>
            <a:off x="766800" y="891360"/>
            <a:ext cx="925812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19" name="Picture 4"/>
          <p:cNvPicPr/>
          <p:nvPr/>
        </p:nvPicPr>
        <p:blipFill>
          <a:blip r:embed="rId4"/>
          <a:srcRect t="35545" r="89649"/>
          <a:stretch/>
        </p:blipFill>
        <p:spPr>
          <a:xfrm rot="16200000">
            <a:off x="4138560" y="163620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220" name="CustomShape 3"/>
          <p:cNvSpPr/>
          <p:nvPr/>
        </p:nvSpPr>
        <p:spPr>
          <a:xfrm>
            <a:off x="2405160" y="402372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CustomShape 4"/>
          <p:cNvSpPr/>
          <p:nvPr/>
        </p:nvSpPr>
        <p:spPr>
          <a:xfrm>
            <a:off x="2442960" y="403668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2" name="CustomShape 5"/>
          <p:cNvSpPr/>
          <p:nvPr/>
        </p:nvSpPr>
        <p:spPr>
          <a:xfrm>
            <a:off x="2262240" y="4797720"/>
            <a:ext cx="4284720" cy="13557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3" name="CustomShape 6"/>
          <p:cNvSpPr/>
          <p:nvPr/>
        </p:nvSpPr>
        <p:spPr>
          <a:xfrm>
            <a:off x="2405160" y="566712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4" name="CustomShape 7"/>
          <p:cNvSpPr/>
          <p:nvPr/>
        </p:nvSpPr>
        <p:spPr>
          <a:xfrm>
            <a:off x="2455200" y="567972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25" name="CustomShape 8"/>
          <p:cNvSpPr/>
          <p:nvPr/>
        </p:nvSpPr>
        <p:spPr>
          <a:xfrm>
            <a:off x="1914120" y="487764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26" name="CustomShape 9"/>
          <p:cNvSpPr/>
          <p:nvPr/>
        </p:nvSpPr>
        <p:spPr>
          <a:xfrm>
            <a:off x="1931400" y="536904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27" name="CustomShape 10"/>
          <p:cNvSpPr/>
          <p:nvPr/>
        </p:nvSpPr>
        <p:spPr>
          <a:xfrm>
            <a:off x="3197520" y="2011320"/>
            <a:ext cx="314280" cy="363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8" name="CustomShape 11"/>
          <p:cNvSpPr/>
          <p:nvPr/>
        </p:nvSpPr>
        <p:spPr>
          <a:xfrm>
            <a:off x="4164120" y="2011320"/>
            <a:ext cx="314280" cy="363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29" name="CustomShape 12"/>
          <p:cNvSpPr/>
          <p:nvPr/>
        </p:nvSpPr>
        <p:spPr>
          <a:xfrm>
            <a:off x="5164200" y="2011320"/>
            <a:ext cx="314280" cy="3636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+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0" name="CustomShape 13"/>
          <p:cNvSpPr/>
          <p:nvPr/>
        </p:nvSpPr>
        <p:spPr>
          <a:xfrm>
            <a:off x="703440" y="2011320"/>
            <a:ext cx="146160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(visual stim.)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1" name="CustomShape 14"/>
          <p:cNvSpPr/>
          <p:nvPr/>
        </p:nvSpPr>
        <p:spPr>
          <a:xfrm>
            <a:off x="700200" y="343692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2" name="CustomShape 15"/>
          <p:cNvSpPr/>
          <p:nvPr/>
        </p:nvSpPr>
        <p:spPr>
          <a:xfrm>
            <a:off x="700560" y="486900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33" name="CustomShape 16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234" name="Group 17"/>
          <p:cNvGrpSpPr/>
          <p:nvPr/>
        </p:nvGrpSpPr>
        <p:grpSpPr>
          <a:xfrm>
            <a:off x="7804080" y="4869000"/>
            <a:ext cx="1756080" cy="2111760"/>
            <a:chOff x="7804080" y="4869000"/>
            <a:chExt cx="1756080" cy="2111760"/>
          </a:xfrm>
        </p:grpSpPr>
        <p:pic>
          <p:nvPicPr>
            <p:cNvPr id="235" name="Picture 2"/>
            <p:cNvPicPr/>
            <p:nvPr/>
          </p:nvPicPr>
          <p:blipFill>
            <a:blip r:embed="rId5"/>
            <a:srcRect l="36916" r="39888"/>
            <a:stretch/>
          </p:blipFill>
          <p:spPr>
            <a:xfrm>
              <a:off x="7804080" y="4869000"/>
              <a:ext cx="1756080" cy="2111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236" name="Line 1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237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5604840" y="1933560"/>
            <a:ext cx="467640" cy="683640"/>
          </a:xfrm>
          <a:prstGeom prst="rect">
            <a:avLst/>
          </a:prstGeom>
          <a:ln>
            <a:noFill/>
          </a:ln>
        </p:spPr>
      </p:pic>
      <p:pic>
        <p:nvPicPr>
          <p:cNvPr id="238" name="Picture 2"/>
          <p:cNvPicPr/>
          <p:nvPr/>
        </p:nvPicPr>
        <p:blipFill>
          <a:blip r:embed="rId7"/>
          <a:stretch/>
        </p:blipFill>
        <p:spPr>
          <a:xfrm>
            <a:off x="4623480" y="1921320"/>
            <a:ext cx="467640" cy="683640"/>
          </a:xfrm>
          <a:prstGeom prst="rect">
            <a:avLst/>
          </a:prstGeom>
          <a:ln>
            <a:noFill/>
          </a:ln>
        </p:spPr>
      </p:pic>
      <p:pic>
        <p:nvPicPr>
          <p:cNvPr id="239" name="Imagen 34"/>
          <p:cNvPicPr/>
          <p:nvPr/>
        </p:nvPicPr>
        <p:blipFill>
          <a:blip r:embed="rId8"/>
          <a:stretch/>
        </p:blipFill>
        <p:spPr>
          <a:xfrm>
            <a:off x="2646720" y="1927800"/>
            <a:ext cx="467640" cy="683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0" name="Imagen 35"/>
          <p:cNvPicPr/>
          <p:nvPr/>
        </p:nvPicPr>
        <p:blipFill>
          <a:blip r:embed="rId9"/>
          <a:srcRect t="11985" b="9776"/>
          <a:stretch/>
        </p:blipFill>
        <p:spPr>
          <a:xfrm>
            <a:off x="3637080" y="1929600"/>
            <a:ext cx="467640" cy="6836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1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5587200" y="506520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242" name="Picture 2"/>
          <p:cNvPicPr/>
          <p:nvPr/>
        </p:nvPicPr>
        <p:blipFill>
          <a:blip r:embed="rId7"/>
          <a:stretch/>
        </p:blipFill>
        <p:spPr>
          <a:xfrm>
            <a:off x="4605840" y="505296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243" name="Imagen 38"/>
          <p:cNvPicPr/>
          <p:nvPr/>
        </p:nvPicPr>
        <p:blipFill>
          <a:blip r:embed="rId8"/>
          <a:stretch/>
        </p:blipFill>
        <p:spPr>
          <a:xfrm>
            <a:off x="2629080" y="50590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44" name="Imagen 39"/>
          <p:cNvPicPr/>
          <p:nvPr/>
        </p:nvPicPr>
        <p:blipFill>
          <a:blip r:embed="rId9"/>
          <a:srcRect t="11985" b="9776"/>
          <a:stretch/>
        </p:blipFill>
        <p:spPr>
          <a:xfrm>
            <a:off x="3619080" y="50608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2262600" y="174564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2"/>
          <p:cNvSpPr/>
          <p:nvPr/>
        </p:nvSpPr>
        <p:spPr>
          <a:xfrm>
            <a:off x="766800" y="891360"/>
            <a:ext cx="925812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47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52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248" name="CustomShape 3"/>
          <p:cNvSpPr/>
          <p:nvPr/>
        </p:nvSpPr>
        <p:spPr>
          <a:xfrm>
            <a:off x="2405520" y="26150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9" name="CustomShape 4"/>
          <p:cNvSpPr/>
          <p:nvPr/>
        </p:nvSpPr>
        <p:spPr>
          <a:xfrm>
            <a:off x="2443320" y="26276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50" name="CustomShape 5"/>
          <p:cNvSpPr/>
          <p:nvPr/>
        </p:nvSpPr>
        <p:spPr>
          <a:xfrm>
            <a:off x="700560" y="202824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51" name="CustomShape 6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252" name="Group 7"/>
          <p:cNvGrpSpPr/>
          <p:nvPr/>
        </p:nvGrpSpPr>
        <p:grpSpPr>
          <a:xfrm>
            <a:off x="7804080" y="4869000"/>
            <a:ext cx="1756080" cy="2111760"/>
            <a:chOff x="7804080" y="4869000"/>
            <a:chExt cx="1756080" cy="2111760"/>
          </a:xfrm>
        </p:grpSpPr>
        <p:pic>
          <p:nvPicPr>
            <p:cNvPr id="253" name="Picture 2"/>
            <p:cNvPicPr/>
            <p:nvPr/>
          </p:nvPicPr>
          <p:blipFill>
            <a:blip r:embed="rId4"/>
            <a:srcRect l="36916" r="39888"/>
            <a:stretch/>
          </p:blipFill>
          <p:spPr>
            <a:xfrm>
              <a:off x="7804080" y="4869000"/>
              <a:ext cx="1756080" cy="2111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4" name="Line 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255" name="Picture 2"/>
          <p:cNvPicPr/>
          <p:nvPr/>
        </p:nvPicPr>
        <p:blipFill>
          <a:blip r:embed="rId5"/>
          <a:srcRect l="12360" t="51276" r="51364" b="27182"/>
          <a:stretch/>
        </p:blipFill>
        <p:spPr>
          <a:xfrm>
            <a:off x="2548080" y="4893480"/>
            <a:ext cx="3927600" cy="1223280"/>
          </a:xfrm>
          <a:prstGeom prst="rect">
            <a:avLst/>
          </a:prstGeom>
          <a:ln>
            <a:noFill/>
          </a:ln>
        </p:spPr>
      </p:pic>
      <p:sp>
        <p:nvSpPr>
          <p:cNvPr id="256" name="CustomShape 9"/>
          <p:cNvSpPr/>
          <p:nvPr/>
        </p:nvSpPr>
        <p:spPr>
          <a:xfrm>
            <a:off x="2262240" y="4832280"/>
            <a:ext cx="4284720" cy="135576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CustomShape 10"/>
          <p:cNvSpPr/>
          <p:nvPr/>
        </p:nvSpPr>
        <p:spPr>
          <a:xfrm>
            <a:off x="698400" y="5114520"/>
            <a:ext cx="126972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58" name="Picture 2"/>
          <p:cNvPicPr/>
          <p:nvPr/>
        </p:nvPicPr>
        <p:blipFill>
          <a:blip r:embed="rId5"/>
          <a:srcRect l="12360" t="32013" r="53009" b="54376"/>
          <a:stretch/>
        </p:blipFill>
        <p:spPr>
          <a:xfrm>
            <a:off x="2476440" y="3336840"/>
            <a:ext cx="3856320" cy="855720"/>
          </a:xfrm>
          <a:prstGeom prst="rect">
            <a:avLst/>
          </a:prstGeom>
          <a:ln>
            <a:noFill/>
          </a:ln>
        </p:spPr>
      </p:pic>
      <p:sp>
        <p:nvSpPr>
          <p:cNvPr id="259" name="CustomShape 11"/>
          <p:cNvSpPr/>
          <p:nvPr/>
        </p:nvSpPr>
        <p:spPr>
          <a:xfrm>
            <a:off x="2262240" y="3265560"/>
            <a:ext cx="4284720" cy="13557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0" name="CustomShape 12"/>
          <p:cNvSpPr/>
          <p:nvPr/>
        </p:nvSpPr>
        <p:spPr>
          <a:xfrm>
            <a:off x="2405160" y="413496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13"/>
          <p:cNvSpPr/>
          <p:nvPr/>
        </p:nvSpPr>
        <p:spPr>
          <a:xfrm>
            <a:off x="2455200" y="414720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62" name="CustomShape 14"/>
          <p:cNvSpPr/>
          <p:nvPr/>
        </p:nvSpPr>
        <p:spPr>
          <a:xfrm>
            <a:off x="1914120" y="334548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3" name="CustomShape 15"/>
          <p:cNvSpPr/>
          <p:nvPr/>
        </p:nvSpPr>
        <p:spPr>
          <a:xfrm>
            <a:off x="1931400" y="383688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64" name="CustomShape 16"/>
          <p:cNvSpPr/>
          <p:nvPr/>
        </p:nvSpPr>
        <p:spPr>
          <a:xfrm>
            <a:off x="700560" y="333684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65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5587200" y="351288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266" name="Picture 2"/>
          <p:cNvPicPr/>
          <p:nvPr/>
        </p:nvPicPr>
        <p:blipFill>
          <a:blip r:embed="rId7"/>
          <a:stretch/>
        </p:blipFill>
        <p:spPr>
          <a:xfrm>
            <a:off x="4605840" y="350100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267" name="Imagen 27"/>
          <p:cNvPicPr/>
          <p:nvPr/>
        </p:nvPicPr>
        <p:blipFill>
          <a:blip r:embed="rId8"/>
          <a:stretch/>
        </p:blipFill>
        <p:spPr>
          <a:xfrm>
            <a:off x="2629080" y="350712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68" name="Imagen 41"/>
          <p:cNvPicPr/>
          <p:nvPr/>
        </p:nvPicPr>
        <p:blipFill>
          <a:blip r:embed="rId9"/>
          <a:srcRect t="11985" b="9776"/>
          <a:stretch/>
        </p:blipFill>
        <p:spPr>
          <a:xfrm>
            <a:off x="3619080" y="350892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2262600" y="174564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CustomShape 2"/>
          <p:cNvSpPr/>
          <p:nvPr/>
        </p:nvSpPr>
        <p:spPr>
          <a:xfrm>
            <a:off x="766800" y="891360"/>
            <a:ext cx="925812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71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52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272" name="CustomShape 3"/>
          <p:cNvSpPr/>
          <p:nvPr/>
        </p:nvSpPr>
        <p:spPr>
          <a:xfrm>
            <a:off x="2405520" y="26150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3" name="CustomShape 4"/>
          <p:cNvSpPr/>
          <p:nvPr/>
        </p:nvSpPr>
        <p:spPr>
          <a:xfrm>
            <a:off x="2443320" y="26276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74" name="CustomShape 5"/>
          <p:cNvSpPr/>
          <p:nvPr/>
        </p:nvSpPr>
        <p:spPr>
          <a:xfrm>
            <a:off x="700560" y="202824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75" name="CustomShape 6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276" name="Group 7"/>
          <p:cNvGrpSpPr/>
          <p:nvPr/>
        </p:nvGrpSpPr>
        <p:grpSpPr>
          <a:xfrm>
            <a:off x="7804080" y="4869000"/>
            <a:ext cx="1756080" cy="2111760"/>
            <a:chOff x="7804080" y="4869000"/>
            <a:chExt cx="1756080" cy="2111760"/>
          </a:xfrm>
        </p:grpSpPr>
        <p:pic>
          <p:nvPicPr>
            <p:cNvPr id="277" name="Picture 2"/>
            <p:cNvPicPr/>
            <p:nvPr/>
          </p:nvPicPr>
          <p:blipFill>
            <a:blip r:embed="rId4"/>
            <a:srcRect l="36916" r="39888"/>
            <a:stretch/>
          </p:blipFill>
          <p:spPr>
            <a:xfrm>
              <a:off x="7804080" y="4869000"/>
              <a:ext cx="1756080" cy="2111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278" name="Line 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279" name="Picture 2"/>
          <p:cNvPicPr/>
          <p:nvPr/>
        </p:nvPicPr>
        <p:blipFill>
          <a:blip r:embed="rId5"/>
          <a:srcRect l="12360" t="51276" r="51364" b="27182"/>
          <a:stretch/>
        </p:blipFill>
        <p:spPr>
          <a:xfrm>
            <a:off x="2548080" y="4893480"/>
            <a:ext cx="3927600" cy="1223280"/>
          </a:xfrm>
          <a:prstGeom prst="rect">
            <a:avLst/>
          </a:prstGeom>
          <a:ln>
            <a:noFill/>
          </a:ln>
        </p:spPr>
      </p:pic>
      <p:sp>
        <p:nvSpPr>
          <p:cNvPr id="280" name="CustomShape 9"/>
          <p:cNvSpPr/>
          <p:nvPr/>
        </p:nvSpPr>
        <p:spPr>
          <a:xfrm>
            <a:off x="2262240" y="4832280"/>
            <a:ext cx="4284720" cy="135576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1" name="CustomShape 10"/>
          <p:cNvSpPr/>
          <p:nvPr/>
        </p:nvSpPr>
        <p:spPr>
          <a:xfrm>
            <a:off x="698400" y="5114520"/>
            <a:ext cx="126972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82" name="Picture 2"/>
          <p:cNvPicPr/>
          <p:nvPr/>
        </p:nvPicPr>
        <p:blipFill>
          <a:blip r:embed="rId5"/>
          <a:srcRect l="12360" t="32013" r="53009" b="54376"/>
          <a:stretch/>
        </p:blipFill>
        <p:spPr>
          <a:xfrm>
            <a:off x="2476440" y="3336840"/>
            <a:ext cx="3856320" cy="855720"/>
          </a:xfrm>
          <a:prstGeom prst="rect">
            <a:avLst/>
          </a:prstGeom>
          <a:ln>
            <a:noFill/>
          </a:ln>
        </p:spPr>
      </p:pic>
      <p:sp>
        <p:nvSpPr>
          <p:cNvPr id="283" name="CustomShape 11"/>
          <p:cNvSpPr/>
          <p:nvPr/>
        </p:nvSpPr>
        <p:spPr>
          <a:xfrm>
            <a:off x="2262240" y="3265560"/>
            <a:ext cx="4284720" cy="13557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4" name="CustomShape 12"/>
          <p:cNvSpPr/>
          <p:nvPr/>
        </p:nvSpPr>
        <p:spPr>
          <a:xfrm>
            <a:off x="2405160" y="413496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CustomShape 13"/>
          <p:cNvSpPr/>
          <p:nvPr/>
        </p:nvSpPr>
        <p:spPr>
          <a:xfrm>
            <a:off x="2455200" y="414720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286" name="CustomShape 14"/>
          <p:cNvSpPr/>
          <p:nvPr/>
        </p:nvSpPr>
        <p:spPr>
          <a:xfrm>
            <a:off x="1914120" y="334548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7" name="CustomShape 15"/>
          <p:cNvSpPr/>
          <p:nvPr/>
        </p:nvSpPr>
        <p:spPr>
          <a:xfrm>
            <a:off x="1931400" y="383688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288" name="CustomShape 16"/>
          <p:cNvSpPr/>
          <p:nvPr/>
        </p:nvSpPr>
        <p:spPr>
          <a:xfrm>
            <a:off x="700560" y="333684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89" name="CustomShape 17"/>
          <p:cNvSpPr/>
          <p:nvPr/>
        </p:nvSpPr>
        <p:spPr>
          <a:xfrm>
            <a:off x="6580440" y="2261160"/>
            <a:ext cx="855720" cy="342756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0" name="CustomShape 18"/>
          <p:cNvSpPr/>
          <p:nvPr/>
        </p:nvSpPr>
        <p:spPr>
          <a:xfrm>
            <a:off x="7419600" y="2971800"/>
            <a:ext cx="2453040" cy="20559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Now we can use regression to obtain an estimate (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beta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) of how much our response model explains our BOLD signal in our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voxel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91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5587200" y="351288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292" name="Picture 2"/>
          <p:cNvPicPr/>
          <p:nvPr/>
        </p:nvPicPr>
        <p:blipFill>
          <a:blip r:embed="rId7"/>
          <a:stretch/>
        </p:blipFill>
        <p:spPr>
          <a:xfrm>
            <a:off x="4605840" y="350100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293" name="Imagen 42"/>
          <p:cNvPicPr/>
          <p:nvPr/>
        </p:nvPicPr>
        <p:blipFill>
          <a:blip r:embed="rId8"/>
          <a:stretch/>
        </p:blipFill>
        <p:spPr>
          <a:xfrm>
            <a:off x="2629080" y="350712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4" name="Imagen 43"/>
          <p:cNvPicPr/>
          <p:nvPr/>
        </p:nvPicPr>
        <p:blipFill>
          <a:blip r:embed="rId9"/>
          <a:srcRect t="11985" b="9776"/>
          <a:stretch/>
        </p:blipFill>
        <p:spPr>
          <a:xfrm>
            <a:off x="3619080" y="350892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CustomShape 1"/>
          <p:cNvSpPr/>
          <p:nvPr/>
        </p:nvSpPr>
        <p:spPr>
          <a:xfrm>
            <a:off x="2262600" y="174564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6" name="CustomShape 2"/>
          <p:cNvSpPr/>
          <p:nvPr/>
        </p:nvSpPr>
        <p:spPr>
          <a:xfrm>
            <a:off x="766800" y="891360"/>
            <a:ext cx="925812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297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52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298" name="CustomShape 3"/>
          <p:cNvSpPr/>
          <p:nvPr/>
        </p:nvSpPr>
        <p:spPr>
          <a:xfrm>
            <a:off x="2405520" y="26150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9" name="CustomShape 4"/>
          <p:cNvSpPr/>
          <p:nvPr/>
        </p:nvSpPr>
        <p:spPr>
          <a:xfrm>
            <a:off x="2443320" y="26276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00" name="CustomShape 5"/>
          <p:cNvSpPr/>
          <p:nvPr/>
        </p:nvSpPr>
        <p:spPr>
          <a:xfrm>
            <a:off x="700560" y="202824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01" name="CustomShape 6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302" name="Group 7"/>
          <p:cNvGrpSpPr/>
          <p:nvPr/>
        </p:nvGrpSpPr>
        <p:grpSpPr>
          <a:xfrm>
            <a:off x="7804080" y="4869000"/>
            <a:ext cx="1756080" cy="2111760"/>
            <a:chOff x="7804080" y="4869000"/>
            <a:chExt cx="1756080" cy="2111760"/>
          </a:xfrm>
        </p:grpSpPr>
        <p:pic>
          <p:nvPicPr>
            <p:cNvPr id="303" name="Picture 2"/>
            <p:cNvPicPr/>
            <p:nvPr/>
          </p:nvPicPr>
          <p:blipFill>
            <a:blip r:embed="rId4"/>
            <a:srcRect l="36916" r="39888"/>
            <a:stretch/>
          </p:blipFill>
          <p:spPr>
            <a:xfrm>
              <a:off x="7804080" y="4869000"/>
              <a:ext cx="1756080" cy="2111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304" name="Line 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305" name="Picture 2"/>
          <p:cNvPicPr/>
          <p:nvPr/>
        </p:nvPicPr>
        <p:blipFill>
          <a:blip r:embed="rId5"/>
          <a:srcRect l="12360" t="51276" r="51364" b="27182"/>
          <a:stretch/>
        </p:blipFill>
        <p:spPr>
          <a:xfrm>
            <a:off x="2548080" y="4893480"/>
            <a:ext cx="3927600" cy="1223280"/>
          </a:xfrm>
          <a:prstGeom prst="rect">
            <a:avLst/>
          </a:prstGeom>
          <a:ln>
            <a:noFill/>
          </a:ln>
        </p:spPr>
      </p:pic>
      <p:sp>
        <p:nvSpPr>
          <p:cNvPr id="306" name="CustomShape 9"/>
          <p:cNvSpPr/>
          <p:nvPr/>
        </p:nvSpPr>
        <p:spPr>
          <a:xfrm>
            <a:off x="2262240" y="4832280"/>
            <a:ext cx="4284720" cy="135576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7" name="CustomShape 10"/>
          <p:cNvSpPr/>
          <p:nvPr/>
        </p:nvSpPr>
        <p:spPr>
          <a:xfrm>
            <a:off x="698400" y="5114520"/>
            <a:ext cx="126972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08" name="Picture 2"/>
          <p:cNvPicPr/>
          <p:nvPr/>
        </p:nvPicPr>
        <p:blipFill>
          <a:blip r:embed="rId5"/>
          <a:srcRect l="12360" t="32013" r="53009" b="54376"/>
          <a:stretch/>
        </p:blipFill>
        <p:spPr>
          <a:xfrm>
            <a:off x="2476440" y="3336840"/>
            <a:ext cx="3856320" cy="855720"/>
          </a:xfrm>
          <a:prstGeom prst="rect">
            <a:avLst/>
          </a:prstGeom>
          <a:ln>
            <a:noFill/>
          </a:ln>
        </p:spPr>
      </p:pic>
      <p:sp>
        <p:nvSpPr>
          <p:cNvPr id="309" name="CustomShape 11"/>
          <p:cNvSpPr/>
          <p:nvPr/>
        </p:nvSpPr>
        <p:spPr>
          <a:xfrm>
            <a:off x="2262240" y="3265560"/>
            <a:ext cx="4284720" cy="13557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12"/>
          <p:cNvSpPr/>
          <p:nvPr/>
        </p:nvSpPr>
        <p:spPr>
          <a:xfrm>
            <a:off x="2405160" y="413496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1" name="CustomShape 13"/>
          <p:cNvSpPr/>
          <p:nvPr/>
        </p:nvSpPr>
        <p:spPr>
          <a:xfrm>
            <a:off x="2455200" y="414720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12" name="CustomShape 14"/>
          <p:cNvSpPr/>
          <p:nvPr/>
        </p:nvSpPr>
        <p:spPr>
          <a:xfrm>
            <a:off x="1914120" y="334548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3" name="CustomShape 15"/>
          <p:cNvSpPr/>
          <p:nvPr/>
        </p:nvSpPr>
        <p:spPr>
          <a:xfrm>
            <a:off x="1931400" y="383688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14" name="CustomShape 16"/>
          <p:cNvSpPr/>
          <p:nvPr/>
        </p:nvSpPr>
        <p:spPr>
          <a:xfrm>
            <a:off x="700560" y="333684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15" name="CustomShape 17"/>
          <p:cNvSpPr/>
          <p:nvPr/>
        </p:nvSpPr>
        <p:spPr>
          <a:xfrm>
            <a:off x="6580440" y="2261160"/>
            <a:ext cx="855720" cy="342756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16" name="Picture 4"/>
          <p:cNvPicPr/>
          <p:nvPr/>
        </p:nvPicPr>
        <p:blipFill>
          <a:blip r:embed="rId6"/>
          <a:stretch/>
        </p:blipFill>
        <p:spPr>
          <a:xfrm>
            <a:off x="7580160" y="3003480"/>
            <a:ext cx="1881000" cy="1864800"/>
          </a:xfrm>
          <a:prstGeom prst="rect">
            <a:avLst/>
          </a:prstGeom>
          <a:ln w="57240">
            <a:noFill/>
          </a:ln>
        </p:spPr>
      </p:pic>
      <p:sp>
        <p:nvSpPr>
          <p:cNvPr id="317" name="CustomShape 18"/>
          <p:cNvSpPr/>
          <p:nvPr/>
        </p:nvSpPr>
        <p:spPr>
          <a:xfrm>
            <a:off x="7277040" y="1670040"/>
            <a:ext cx="2453040" cy="135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If run for every voxel, we will get one beta estimate per voxel, i.e., a beta map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18" name="Picture 4"/>
          <p:cNvPicPr/>
          <p:nvPr/>
        </p:nvPicPr>
        <p:blipFill>
          <a:blip r:embed="rId7"/>
          <a:srcRect l="11421" t="7196" r="26831"/>
          <a:stretch/>
        </p:blipFill>
        <p:spPr>
          <a:xfrm>
            <a:off x="5587200" y="351288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319" name="Picture 2"/>
          <p:cNvPicPr/>
          <p:nvPr/>
        </p:nvPicPr>
        <p:blipFill>
          <a:blip r:embed="rId8"/>
          <a:stretch/>
        </p:blipFill>
        <p:spPr>
          <a:xfrm>
            <a:off x="4605840" y="350100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320" name="Imagen 43"/>
          <p:cNvPicPr/>
          <p:nvPr/>
        </p:nvPicPr>
        <p:blipFill>
          <a:blip r:embed="rId9"/>
          <a:stretch/>
        </p:blipFill>
        <p:spPr>
          <a:xfrm>
            <a:off x="2629080" y="350712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21" name="Imagen 44"/>
          <p:cNvPicPr/>
          <p:nvPr/>
        </p:nvPicPr>
        <p:blipFill>
          <a:blip r:embed="rId10"/>
          <a:srcRect t="11985" b="9776"/>
          <a:stretch/>
        </p:blipFill>
        <p:spPr>
          <a:xfrm>
            <a:off x="3619080" y="350892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2262600" y="174564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3" name="CustomShape 2"/>
          <p:cNvSpPr/>
          <p:nvPr/>
        </p:nvSpPr>
        <p:spPr>
          <a:xfrm>
            <a:off x="766800" y="891360"/>
            <a:ext cx="925812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respond to ANIMAL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24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52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325" name="CustomShape 3"/>
          <p:cNvSpPr/>
          <p:nvPr/>
        </p:nvSpPr>
        <p:spPr>
          <a:xfrm>
            <a:off x="2405520" y="26150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6" name="CustomShape 4"/>
          <p:cNvSpPr/>
          <p:nvPr/>
        </p:nvSpPr>
        <p:spPr>
          <a:xfrm>
            <a:off x="2443320" y="26276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27" name="CustomShape 5"/>
          <p:cNvSpPr/>
          <p:nvPr/>
        </p:nvSpPr>
        <p:spPr>
          <a:xfrm>
            <a:off x="700560" y="202824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28" name="CustomShape 6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329" name="Group 7"/>
          <p:cNvGrpSpPr/>
          <p:nvPr/>
        </p:nvGrpSpPr>
        <p:grpSpPr>
          <a:xfrm>
            <a:off x="7804080" y="4869000"/>
            <a:ext cx="1756080" cy="2111760"/>
            <a:chOff x="7804080" y="4869000"/>
            <a:chExt cx="1756080" cy="2111760"/>
          </a:xfrm>
        </p:grpSpPr>
        <p:pic>
          <p:nvPicPr>
            <p:cNvPr id="330" name="Picture 2"/>
            <p:cNvPicPr/>
            <p:nvPr/>
          </p:nvPicPr>
          <p:blipFill>
            <a:blip r:embed="rId4"/>
            <a:srcRect l="36916" r="39888"/>
            <a:stretch/>
          </p:blipFill>
          <p:spPr>
            <a:xfrm>
              <a:off x="7804080" y="4869000"/>
              <a:ext cx="1756080" cy="2111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331" name="Line 8"/>
            <p:cNvSpPr/>
            <p:nvPr/>
          </p:nvSpPr>
          <p:spPr>
            <a:xfrm>
              <a:off x="8127360" y="646416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332" name="Picture 2"/>
          <p:cNvPicPr/>
          <p:nvPr/>
        </p:nvPicPr>
        <p:blipFill>
          <a:blip r:embed="rId5"/>
          <a:srcRect l="12360" t="51276" r="51364" b="27182"/>
          <a:stretch/>
        </p:blipFill>
        <p:spPr>
          <a:xfrm>
            <a:off x="2548080" y="4893480"/>
            <a:ext cx="3927600" cy="1223280"/>
          </a:xfrm>
          <a:prstGeom prst="rect">
            <a:avLst/>
          </a:prstGeom>
          <a:ln>
            <a:noFill/>
          </a:ln>
        </p:spPr>
      </p:pic>
      <p:sp>
        <p:nvSpPr>
          <p:cNvPr id="333" name="CustomShape 9"/>
          <p:cNvSpPr/>
          <p:nvPr/>
        </p:nvSpPr>
        <p:spPr>
          <a:xfrm>
            <a:off x="2262240" y="4832280"/>
            <a:ext cx="4284720" cy="135576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4" name="CustomShape 10"/>
          <p:cNvSpPr/>
          <p:nvPr/>
        </p:nvSpPr>
        <p:spPr>
          <a:xfrm>
            <a:off x="698400" y="5114520"/>
            <a:ext cx="126972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Response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35" name="Picture 2"/>
          <p:cNvPicPr/>
          <p:nvPr/>
        </p:nvPicPr>
        <p:blipFill>
          <a:blip r:embed="rId5"/>
          <a:srcRect l="12360" t="32013" r="53009" b="54376"/>
          <a:stretch/>
        </p:blipFill>
        <p:spPr>
          <a:xfrm>
            <a:off x="2476440" y="3336840"/>
            <a:ext cx="3856320" cy="855720"/>
          </a:xfrm>
          <a:prstGeom prst="rect">
            <a:avLst/>
          </a:prstGeom>
          <a:ln>
            <a:noFill/>
          </a:ln>
        </p:spPr>
      </p:pic>
      <p:sp>
        <p:nvSpPr>
          <p:cNvPr id="336" name="CustomShape 11"/>
          <p:cNvSpPr/>
          <p:nvPr/>
        </p:nvSpPr>
        <p:spPr>
          <a:xfrm>
            <a:off x="2262240" y="3265560"/>
            <a:ext cx="4284720" cy="135576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7" name="CustomShape 12"/>
          <p:cNvSpPr/>
          <p:nvPr/>
        </p:nvSpPr>
        <p:spPr>
          <a:xfrm>
            <a:off x="2405160" y="413496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CustomShape 13"/>
          <p:cNvSpPr/>
          <p:nvPr/>
        </p:nvSpPr>
        <p:spPr>
          <a:xfrm>
            <a:off x="2455200" y="414720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39" name="CustomShape 14"/>
          <p:cNvSpPr/>
          <p:nvPr/>
        </p:nvSpPr>
        <p:spPr>
          <a:xfrm>
            <a:off x="1914120" y="334548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40" name="CustomShape 15"/>
          <p:cNvSpPr/>
          <p:nvPr/>
        </p:nvSpPr>
        <p:spPr>
          <a:xfrm>
            <a:off x="1931400" y="383688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41" name="CustomShape 16"/>
          <p:cNvSpPr/>
          <p:nvPr/>
        </p:nvSpPr>
        <p:spPr>
          <a:xfrm>
            <a:off x="700560" y="333684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42" name="CustomShape 17"/>
          <p:cNvSpPr/>
          <p:nvPr/>
        </p:nvSpPr>
        <p:spPr>
          <a:xfrm>
            <a:off x="6580440" y="2261160"/>
            <a:ext cx="855720" cy="342756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343" name="Picture 4"/>
          <p:cNvPicPr/>
          <p:nvPr/>
        </p:nvPicPr>
        <p:blipFill>
          <a:blip r:embed="rId6"/>
          <a:stretch/>
        </p:blipFill>
        <p:spPr>
          <a:xfrm>
            <a:off x="7580160" y="3003480"/>
            <a:ext cx="1881000" cy="1864800"/>
          </a:xfrm>
          <a:prstGeom prst="rect">
            <a:avLst/>
          </a:prstGeom>
          <a:ln w="57240">
            <a:noFill/>
          </a:ln>
        </p:spPr>
      </p:pic>
      <p:sp>
        <p:nvSpPr>
          <p:cNvPr id="344" name="CustomShape 18"/>
          <p:cNvSpPr/>
          <p:nvPr/>
        </p:nvSpPr>
        <p:spPr>
          <a:xfrm>
            <a:off x="7231320" y="1527840"/>
            <a:ext cx="2453040" cy="135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: What would the value in each voxel of the beta map represent?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345" name="Picture 4"/>
          <p:cNvPicPr/>
          <p:nvPr/>
        </p:nvPicPr>
        <p:blipFill>
          <a:blip r:embed="rId7"/>
          <a:srcRect l="11421" t="7196" r="26831"/>
          <a:stretch/>
        </p:blipFill>
        <p:spPr>
          <a:xfrm>
            <a:off x="5587200" y="351288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346" name="Picture 2"/>
          <p:cNvPicPr/>
          <p:nvPr/>
        </p:nvPicPr>
        <p:blipFill>
          <a:blip r:embed="rId8"/>
          <a:stretch/>
        </p:blipFill>
        <p:spPr>
          <a:xfrm>
            <a:off x="4605840" y="350100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347" name="Imagen 43"/>
          <p:cNvPicPr/>
          <p:nvPr/>
        </p:nvPicPr>
        <p:blipFill>
          <a:blip r:embed="rId9"/>
          <a:stretch/>
        </p:blipFill>
        <p:spPr>
          <a:xfrm>
            <a:off x="2629080" y="350712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48" name="Imagen 44"/>
          <p:cNvPicPr/>
          <p:nvPr/>
        </p:nvPicPr>
        <p:blipFill>
          <a:blip r:embed="rId10"/>
          <a:srcRect t="11985" b="9776"/>
          <a:stretch/>
        </p:blipFill>
        <p:spPr>
          <a:xfrm>
            <a:off x="3619080" y="350892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CustomShape 1"/>
          <p:cNvSpPr/>
          <p:nvPr/>
        </p:nvSpPr>
        <p:spPr>
          <a:xfrm>
            <a:off x="2262600" y="174564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0" name="CustomShape 2"/>
          <p:cNvSpPr/>
          <p:nvPr/>
        </p:nvSpPr>
        <p:spPr>
          <a:xfrm>
            <a:off x="766800" y="891360"/>
            <a:ext cx="895860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51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52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352" name="CustomShape 3"/>
          <p:cNvSpPr/>
          <p:nvPr/>
        </p:nvSpPr>
        <p:spPr>
          <a:xfrm>
            <a:off x="2405520" y="26150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3" name="CustomShape 4"/>
          <p:cNvSpPr/>
          <p:nvPr/>
        </p:nvSpPr>
        <p:spPr>
          <a:xfrm>
            <a:off x="2443320" y="26276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54" name="CustomShape 5"/>
          <p:cNvSpPr/>
          <p:nvPr/>
        </p:nvSpPr>
        <p:spPr>
          <a:xfrm>
            <a:off x="700560" y="202824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55" name="CustomShape 6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56" name="CustomShape 7"/>
          <p:cNvSpPr/>
          <p:nvPr/>
        </p:nvSpPr>
        <p:spPr>
          <a:xfrm>
            <a:off x="700560" y="333684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57" name="Picture 2"/>
          <p:cNvPicPr/>
          <p:nvPr/>
        </p:nvPicPr>
        <p:blipFill>
          <a:blip r:embed="rId4"/>
          <a:srcRect l="18121" t="32013" r="78004" b="54376"/>
          <a:stretch/>
        </p:blipFill>
        <p:spPr>
          <a:xfrm>
            <a:off x="2469960" y="4265640"/>
            <a:ext cx="1784520" cy="855720"/>
          </a:xfrm>
          <a:prstGeom prst="rect">
            <a:avLst/>
          </a:prstGeom>
          <a:ln>
            <a:noFill/>
          </a:ln>
        </p:spPr>
      </p:pic>
      <p:pic>
        <p:nvPicPr>
          <p:cNvPr id="358" name="Picture 2"/>
          <p:cNvPicPr/>
          <p:nvPr/>
        </p:nvPicPr>
        <p:blipFill>
          <a:blip r:embed="rId4"/>
          <a:srcRect l="18121" t="32013" r="78004" b="54376"/>
          <a:stretch/>
        </p:blipFill>
        <p:spPr>
          <a:xfrm>
            <a:off x="4410360" y="3408480"/>
            <a:ext cx="1641600" cy="855720"/>
          </a:xfrm>
          <a:prstGeom prst="rect">
            <a:avLst/>
          </a:prstGeom>
          <a:ln>
            <a:noFill/>
          </a:ln>
        </p:spPr>
      </p:pic>
      <p:pic>
        <p:nvPicPr>
          <p:cNvPr id="359" name="Picture 2"/>
          <p:cNvPicPr/>
          <p:nvPr/>
        </p:nvPicPr>
        <p:blipFill>
          <a:blip r:embed="rId4"/>
          <a:srcRect l="12360" t="32013" r="70270" b="54376"/>
          <a:stretch/>
        </p:blipFill>
        <p:spPr>
          <a:xfrm>
            <a:off x="2476800" y="3408480"/>
            <a:ext cx="1932120" cy="855720"/>
          </a:xfrm>
          <a:prstGeom prst="rect">
            <a:avLst/>
          </a:prstGeom>
          <a:ln>
            <a:noFill/>
          </a:ln>
        </p:spPr>
      </p:pic>
      <p:sp>
        <p:nvSpPr>
          <p:cNvPr id="360" name="CustomShape 8"/>
          <p:cNvSpPr/>
          <p:nvPr/>
        </p:nvSpPr>
        <p:spPr>
          <a:xfrm>
            <a:off x="2262600" y="3336840"/>
            <a:ext cx="4284720" cy="214164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1" name="CustomShape 9"/>
          <p:cNvSpPr/>
          <p:nvPr/>
        </p:nvSpPr>
        <p:spPr>
          <a:xfrm>
            <a:off x="2405520" y="42062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2" name="CustomShape 10"/>
          <p:cNvSpPr/>
          <p:nvPr/>
        </p:nvSpPr>
        <p:spPr>
          <a:xfrm>
            <a:off x="1914480" y="341712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63" name="CustomShape 11"/>
          <p:cNvSpPr/>
          <p:nvPr/>
        </p:nvSpPr>
        <p:spPr>
          <a:xfrm>
            <a:off x="1931760" y="390852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64" name="Picture 2"/>
          <p:cNvPicPr/>
          <p:nvPr/>
        </p:nvPicPr>
        <p:blipFill>
          <a:blip r:embed="rId4"/>
          <a:srcRect l="29019" t="32013" r="54616" b="54376"/>
          <a:stretch/>
        </p:blipFill>
        <p:spPr>
          <a:xfrm>
            <a:off x="4232160" y="4265640"/>
            <a:ext cx="1819800" cy="855720"/>
          </a:xfrm>
          <a:prstGeom prst="rect">
            <a:avLst/>
          </a:prstGeom>
          <a:ln>
            <a:noFill/>
          </a:ln>
        </p:spPr>
      </p:pic>
      <p:sp>
        <p:nvSpPr>
          <p:cNvPr id="365" name="CustomShape 12"/>
          <p:cNvSpPr/>
          <p:nvPr/>
        </p:nvSpPr>
        <p:spPr>
          <a:xfrm>
            <a:off x="2410200" y="506376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13"/>
          <p:cNvSpPr/>
          <p:nvPr/>
        </p:nvSpPr>
        <p:spPr>
          <a:xfrm>
            <a:off x="2437560" y="50990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67" name="CustomShape 14"/>
          <p:cNvSpPr/>
          <p:nvPr/>
        </p:nvSpPr>
        <p:spPr>
          <a:xfrm>
            <a:off x="6571440" y="3611160"/>
            <a:ext cx="129996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1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68" name="CustomShape 15"/>
          <p:cNvSpPr/>
          <p:nvPr/>
        </p:nvSpPr>
        <p:spPr>
          <a:xfrm>
            <a:off x="6577200" y="4464000"/>
            <a:ext cx="129996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Regressor 2</a:t>
            </a:r>
            <a:endParaRPr lang="en-US" sz="1600" b="0" strike="noStrike" spc="-1">
              <a:latin typeface="Arial"/>
            </a:endParaRPr>
          </a:p>
        </p:txBody>
      </p:sp>
      <p:pic>
        <p:nvPicPr>
          <p:cNvPr id="369" name="Picture 4"/>
          <p:cNvPicPr/>
          <p:nvPr/>
        </p:nvPicPr>
        <p:blipFill>
          <a:blip r:embed="rId5"/>
          <a:srcRect l="11421" t="7196" r="26831"/>
          <a:stretch/>
        </p:blipFill>
        <p:spPr>
          <a:xfrm>
            <a:off x="5477400" y="445032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370" name="Picture 2"/>
          <p:cNvPicPr/>
          <p:nvPr/>
        </p:nvPicPr>
        <p:blipFill>
          <a:blip r:embed="rId6"/>
          <a:stretch/>
        </p:blipFill>
        <p:spPr>
          <a:xfrm>
            <a:off x="4496040" y="443808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371" name="Imagen 35"/>
          <p:cNvPicPr/>
          <p:nvPr/>
        </p:nvPicPr>
        <p:blipFill>
          <a:blip r:embed="rId7"/>
          <a:stretch/>
        </p:blipFill>
        <p:spPr>
          <a:xfrm>
            <a:off x="2629080" y="35794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72" name="Imagen 36"/>
          <p:cNvPicPr/>
          <p:nvPr/>
        </p:nvPicPr>
        <p:blipFill>
          <a:blip r:embed="rId8"/>
          <a:srcRect t="11985" b="9776"/>
          <a:stretch/>
        </p:blipFill>
        <p:spPr>
          <a:xfrm>
            <a:off x="3619080" y="35812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CustomShape 1"/>
          <p:cNvSpPr/>
          <p:nvPr/>
        </p:nvSpPr>
        <p:spPr>
          <a:xfrm>
            <a:off x="2262600" y="174564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4" name="CustomShape 2"/>
          <p:cNvSpPr/>
          <p:nvPr/>
        </p:nvSpPr>
        <p:spPr>
          <a:xfrm>
            <a:off x="766800" y="891360"/>
            <a:ext cx="895860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75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52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376" name="CustomShape 3"/>
          <p:cNvSpPr/>
          <p:nvPr/>
        </p:nvSpPr>
        <p:spPr>
          <a:xfrm>
            <a:off x="2405520" y="26150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7" name="CustomShape 4"/>
          <p:cNvSpPr/>
          <p:nvPr/>
        </p:nvSpPr>
        <p:spPr>
          <a:xfrm>
            <a:off x="2443320" y="26276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78" name="CustomShape 5"/>
          <p:cNvSpPr/>
          <p:nvPr/>
        </p:nvSpPr>
        <p:spPr>
          <a:xfrm>
            <a:off x="700560" y="202824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379" name="CustomShape 6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380" name="CustomShape 7"/>
          <p:cNvSpPr/>
          <p:nvPr/>
        </p:nvSpPr>
        <p:spPr>
          <a:xfrm>
            <a:off x="700560" y="333684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81" name="Picture 2"/>
          <p:cNvPicPr/>
          <p:nvPr/>
        </p:nvPicPr>
        <p:blipFill>
          <a:blip r:embed="rId4"/>
          <a:srcRect l="18121" t="32013" r="78004" b="54376"/>
          <a:stretch/>
        </p:blipFill>
        <p:spPr>
          <a:xfrm>
            <a:off x="2469960" y="4265640"/>
            <a:ext cx="1784520" cy="855720"/>
          </a:xfrm>
          <a:prstGeom prst="rect">
            <a:avLst/>
          </a:prstGeom>
          <a:ln>
            <a:noFill/>
          </a:ln>
        </p:spPr>
      </p:pic>
      <p:pic>
        <p:nvPicPr>
          <p:cNvPr id="382" name="Picture 2"/>
          <p:cNvPicPr/>
          <p:nvPr/>
        </p:nvPicPr>
        <p:blipFill>
          <a:blip r:embed="rId4"/>
          <a:srcRect l="18121" t="32013" r="78004" b="54376"/>
          <a:stretch/>
        </p:blipFill>
        <p:spPr>
          <a:xfrm>
            <a:off x="4410360" y="3408480"/>
            <a:ext cx="1641600" cy="855720"/>
          </a:xfrm>
          <a:prstGeom prst="rect">
            <a:avLst/>
          </a:prstGeom>
          <a:ln>
            <a:noFill/>
          </a:ln>
        </p:spPr>
      </p:pic>
      <p:pic>
        <p:nvPicPr>
          <p:cNvPr id="383" name="Picture 2"/>
          <p:cNvPicPr/>
          <p:nvPr/>
        </p:nvPicPr>
        <p:blipFill>
          <a:blip r:embed="rId4"/>
          <a:srcRect l="12360" t="32013" r="70270" b="54376"/>
          <a:stretch/>
        </p:blipFill>
        <p:spPr>
          <a:xfrm>
            <a:off x="2476800" y="3408480"/>
            <a:ext cx="1932120" cy="855720"/>
          </a:xfrm>
          <a:prstGeom prst="rect">
            <a:avLst/>
          </a:prstGeom>
          <a:ln>
            <a:noFill/>
          </a:ln>
        </p:spPr>
      </p:pic>
      <p:sp>
        <p:nvSpPr>
          <p:cNvPr id="384" name="CustomShape 8"/>
          <p:cNvSpPr/>
          <p:nvPr/>
        </p:nvSpPr>
        <p:spPr>
          <a:xfrm>
            <a:off x="2262600" y="3336840"/>
            <a:ext cx="4284720" cy="214164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5" name="CustomShape 9"/>
          <p:cNvSpPr/>
          <p:nvPr/>
        </p:nvSpPr>
        <p:spPr>
          <a:xfrm>
            <a:off x="2405520" y="42062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6" name="CustomShape 10"/>
          <p:cNvSpPr/>
          <p:nvPr/>
        </p:nvSpPr>
        <p:spPr>
          <a:xfrm>
            <a:off x="1914480" y="341712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387" name="CustomShape 11"/>
          <p:cNvSpPr/>
          <p:nvPr/>
        </p:nvSpPr>
        <p:spPr>
          <a:xfrm>
            <a:off x="1931760" y="390852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388" name="Picture 2"/>
          <p:cNvPicPr/>
          <p:nvPr/>
        </p:nvPicPr>
        <p:blipFill>
          <a:blip r:embed="rId4"/>
          <a:srcRect l="29019" t="32013" r="54616" b="54376"/>
          <a:stretch/>
        </p:blipFill>
        <p:spPr>
          <a:xfrm>
            <a:off x="4232160" y="4265640"/>
            <a:ext cx="1819800" cy="855720"/>
          </a:xfrm>
          <a:prstGeom prst="rect">
            <a:avLst/>
          </a:prstGeom>
          <a:ln>
            <a:noFill/>
          </a:ln>
        </p:spPr>
      </p:pic>
      <p:sp>
        <p:nvSpPr>
          <p:cNvPr id="389" name="CustomShape 12"/>
          <p:cNvSpPr/>
          <p:nvPr/>
        </p:nvSpPr>
        <p:spPr>
          <a:xfrm>
            <a:off x="2410200" y="506376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90" name="CustomShape 13"/>
          <p:cNvSpPr/>
          <p:nvPr/>
        </p:nvSpPr>
        <p:spPr>
          <a:xfrm>
            <a:off x="2437560" y="50990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391" name="CustomShape 14"/>
          <p:cNvSpPr/>
          <p:nvPr/>
        </p:nvSpPr>
        <p:spPr>
          <a:xfrm>
            <a:off x="6749280" y="3907080"/>
            <a:ext cx="894240" cy="273960"/>
          </a:xfrm>
          <a:custGeom>
            <a:avLst/>
            <a:gdLst/>
            <a:ahLst/>
            <a:cxnLst/>
            <a:rect l="0" t="0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2" name="Picture 4"/>
          <p:cNvPicPr/>
          <p:nvPr/>
        </p:nvPicPr>
        <p:blipFill>
          <a:blip r:embed="rId5"/>
          <a:stretch/>
        </p:blipFill>
        <p:spPr>
          <a:xfrm>
            <a:off x="7974360" y="2804040"/>
            <a:ext cx="1472760" cy="1460160"/>
          </a:xfrm>
          <a:prstGeom prst="rect">
            <a:avLst/>
          </a:prstGeom>
          <a:ln w="57240">
            <a:noFill/>
          </a:ln>
        </p:spPr>
      </p:pic>
      <p:sp>
        <p:nvSpPr>
          <p:cNvPr id="393" name="CustomShape 15"/>
          <p:cNvSpPr/>
          <p:nvPr/>
        </p:nvSpPr>
        <p:spPr>
          <a:xfrm>
            <a:off x="7264440" y="1423080"/>
            <a:ext cx="2453040" cy="135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If run for every voxel, we will get one beta estimate per voxel, i.e., a beta map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94" name="Picture 4"/>
          <p:cNvPicPr/>
          <p:nvPr/>
        </p:nvPicPr>
        <p:blipFill>
          <a:blip r:embed="rId5"/>
          <a:stretch/>
        </p:blipFill>
        <p:spPr>
          <a:xfrm>
            <a:off x="8021880" y="4368600"/>
            <a:ext cx="1472760" cy="1460160"/>
          </a:xfrm>
          <a:prstGeom prst="rect">
            <a:avLst/>
          </a:prstGeom>
          <a:ln w="57240">
            <a:noFill/>
          </a:ln>
        </p:spPr>
      </p:pic>
      <p:sp>
        <p:nvSpPr>
          <p:cNvPr id="395" name="CustomShape 16"/>
          <p:cNvSpPr/>
          <p:nvPr/>
        </p:nvSpPr>
        <p:spPr>
          <a:xfrm>
            <a:off x="6749280" y="4916520"/>
            <a:ext cx="894240" cy="273960"/>
          </a:xfrm>
          <a:custGeom>
            <a:avLst/>
            <a:gdLst/>
            <a:ahLst/>
            <a:cxnLst/>
            <a:rect l="0" t="0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96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5477400" y="445032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397" name="Picture 2"/>
          <p:cNvPicPr/>
          <p:nvPr/>
        </p:nvPicPr>
        <p:blipFill>
          <a:blip r:embed="rId7"/>
          <a:stretch/>
        </p:blipFill>
        <p:spPr>
          <a:xfrm>
            <a:off x="4496040" y="443808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398" name="Imagen 32"/>
          <p:cNvPicPr/>
          <p:nvPr/>
        </p:nvPicPr>
        <p:blipFill>
          <a:blip r:embed="rId8"/>
          <a:stretch/>
        </p:blipFill>
        <p:spPr>
          <a:xfrm>
            <a:off x="2629080" y="35794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99" name="Imagen 37"/>
          <p:cNvPicPr/>
          <p:nvPr/>
        </p:nvPicPr>
        <p:blipFill>
          <a:blip r:embed="rId9"/>
          <a:srcRect t="11985" b="9776"/>
          <a:stretch/>
        </p:blipFill>
        <p:spPr>
          <a:xfrm>
            <a:off x="3619080" y="35812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CustomShape 1"/>
          <p:cNvSpPr/>
          <p:nvPr/>
        </p:nvSpPr>
        <p:spPr>
          <a:xfrm>
            <a:off x="2262600" y="174564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1" name="CustomShape 2"/>
          <p:cNvSpPr/>
          <p:nvPr/>
        </p:nvSpPr>
        <p:spPr>
          <a:xfrm>
            <a:off x="766800" y="891360"/>
            <a:ext cx="895860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 practical example. Can we find voxels that distinguish to DOGS FACES from ALPACAS FACES?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02" name="Picture 4"/>
          <p:cNvPicPr/>
          <p:nvPr/>
        </p:nvPicPr>
        <p:blipFill>
          <a:blip r:embed="rId3"/>
          <a:srcRect t="35545" r="89649"/>
          <a:stretch/>
        </p:blipFill>
        <p:spPr>
          <a:xfrm rot="16200000">
            <a:off x="4138560" y="22752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403" name="CustomShape 3"/>
          <p:cNvSpPr/>
          <p:nvPr/>
        </p:nvSpPr>
        <p:spPr>
          <a:xfrm>
            <a:off x="2405520" y="26150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4" name="CustomShape 4"/>
          <p:cNvSpPr/>
          <p:nvPr/>
        </p:nvSpPr>
        <p:spPr>
          <a:xfrm>
            <a:off x="2443320" y="26276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05" name="CustomShape 5"/>
          <p:cNvSpPr/>
          <p:nvPr/>
        </p:nvSpPr>
        <p:spPr>
          <a:xfrm>
            <a:off x="700560" y="202824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06" name="CustomShape 6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407" name="CustomShape 7"/>
          <p:cNvSpPr/>
          <p:nvPr/>
        </p:nvSpPr>
        <p:spPr>
          <a:xfrm>
            <a:off x="700560" y="333684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08" name="Picture 2"/>
          <p:cNvPicPr/>
          <p:nvPr/>
        </p:nvPicPr>
        <p:blipFill>
          <a:blip r:embed="rId4"/>
          <a:srcRect l="18121" t="32013" r="78004" b="54376"/>
          <a:stretch/>
        </p:blipFill>
        <p:spPr>
          <a:xfrm>
            <a:off x="2469960" y="4265640"/>
            <a:ext cx="1784520" cy="855720"/>
          </a:xfrm>
          <a:prstGeom prst="rect">
            <a:avLst/>
          </a:prstGeom>
          <a:ln>
            <a:noFill/>
          </a:ln>
        </p:spPr>
      </p:pic>
      <p:pic>
        <p:nvPicPr>
          <p:cNvPr id="409" name="Picture 2"/>
          <p:cNvPicPr/>
          <p:nvPr/>
        </p:nvPicPr>
        <p:blipFill>
          <a:blip r:embed="rId4"/>
          <a:srcRect l="18121" t="32013" r="78004" b="54376"/>
          <a:stretch/>
        </p:blipFill>
        <p:spPr>
          <a:xfrm>
            <a:off x="4410360" y="3408480"/>
            <a:ext cx="1641600" cy="855720"/>
          </a:xfrm>
          <a:prstGeom prst="rect">
            <a:avLst/>
          </a:prstGeom>
          <a:ln>
            <a:noFill/>
          </a:ln>
        </p:spPr>
      </p:pic>
      <p:pic>
        <p:nvPicPr>
          <p:cNvPr id="410" name="Picture 2"/>
          <p:cNvPicPr/>
          <p:nvPr/>
        </p:nvPicPr>
        <p:blipFill>
          <a:blip r:embed="rId4"/>
          <a:srcRect l="12360" t="32013" r="70270" b="54376"/>
          <a:stretch/>
        </p:blipFill>
        <p:spPr>
          <a:xfrm>
            <a:off x="2476800" y="3408480"/>
            <a:ext cx="1932120" cy="855720"/>
          </a:xfrm>
          <a:prstGeom prst="rect">
            <a:avLst/>
          </a:prstGeom>
          <a:ln>
            <a:noFill/>
          </a:ln>
        </p:spPr>
      </p:pic>
      <p:sp>
        <p:nvSpPr>
          <p:cNvPr id="411" name="CustomShape 8"/>
          <p:cNvSpPr/>
          <p:nvPr/>
        </p:nvSpPr>
        <p:spPr>
          <a:xfrm>
            <a:off x="2262600" y="3336840"/>
            <a:ext cx="4284720" cy="214164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2" name="CustomShape 9"/>
          <p:cNvSpPr/>
          <p:nvPr/>
        </p:nvSpPr>
        <p:spPr>
          <a:xfrm>
            <a:off x="2405520" y="420624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3" name="CustomShape 10"/>
          <p:cNvSpPr/>
          <p:nvPr/>
        </p:nvSpPr>
        <p:spPr>
          <a:xfrm>
            <a:off x="1914480" y="341712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14" name="CustomShape 11"/>
          <p:cNvSpPr/>
          <p:nvPr/>
        </p:nvSpPr>
        <p:spPr>
          <a:xfrm>
            <a:off x="1931760" y="390852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pic>
        <p:nvPicPr>
          <p:cNvPr id="415" name="Picture 2"/>
          <p:cNvPicPr/>
          <p:nvPr/>
        </p:nvPicPr>
        <p:blipFill>
          <a:blip r:embed="rId4"/>
          <a:srcRect l="29019" t="32013" r="54616" b="54376"/>
          <a:stretch/>
        </p:blipFill>
        <p:spPr>
          <a:xfrm>
            <a:off x="4232160" y="4265640"/>
            <a:ext cx="1819800" cy="855720"/>
          </a:xfrm>
          <a:prstGeom prst="rect">
            <a:avLst/>
          </a:prstGeom>
          <a:ln>
            <a:noFill/>
          </a:ln>
        </p:spPr>
      </p:pic>
      <p:sp>
        <p:nvSpPr>
          <p:cNvPr id="416" name="CustomShape 12"/>
          <p:cNvSpPr/>
          <p:nvPr/>
        </p:nvSpPr>
        <p:spPr>
          <a:xfrm>
            <a:off x="2410200" y="506376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7" name="CustomShape 13"/>
          <p:cNvSpPr/>
          <p:nvPr/>
        </p:nvSpPr>
        <p:spPr>
          <a:xfrm>
            <a:off x="2437560" y="509904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18" name="CustomShape 14"/>
          <p:cNvSpPr/>
          <p:nvPr/>
        </p:nvSpPr>
        <p:spPr>
          <a:xfrm>
            <a:off x="6749280" y="3907080"/>
            <a:ext cx="894240" cy="273960"/>
          </a:xfrm>
          <a:custGeom>
            <a:avLst/>
            <a:gdLst/>
            <a:ahLst/>
            <a:cxnLst/>
            <a:rect l="0" t="0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19" name="Picture 4"/>
          <p:cNvPicPr/>
          <p:nvPr/>
        </p:nvPicPr>
        <p:blipFill>
          <a:blip r:embed="rId5"/>
          <a:stretch/>
        </p:blipFill>
        <p:spPr>
          <a:xfrm>
            <a:off x="7974360" y="2804040"/>
            <a:ext cx="1472760" cy="1460160"/>
          </a:xfrm>
          <a:prstGeom prst="rect">
            <a:avLst/>
          </a:prstGeom>
          <a:ln w="57240">
            <a:noFill/>
          </a:ln>
        </p:spPr>
      </p:pic>
      <p:pic>
        <p:nvPicPr>
          <p:cNvPr id="420" name="Picture 4"/>
          <p:cNvPicPr/>
          <p:nvPr/>
        </p:nvPicPr>
        <p:blipFill>
          <a:blip r:embed="rId5"/>
          <a:stretch/>
        </p:blipFill>
        <p:spPr>
          <a:xfrm>
            <a:off x="8021880" y="4368600"/>
            <a:ext cx="1472760" cy="1460160"/>
          </a:xfrm>
          <a:prstGeom prst="rect">
            <a:avLst/>
          </a:prstGeom>
          <a:ln w="57240">
            <a:noFill/>
          </a:ln>
        </p:spPr>
      </p:pic>
      <p:sp>
        <p:nvSpPr>
          <p:cNvPr id="421" name="CustomShape 15"/>
          <p:cNvSpPr/>
          <p:nvPr/>
        </p:nvSpPr>
        <p:spPr>
          <a:xfrm>
            <a:off x="6749280" y="4916520"/>
            <a:ext cx="894240" cy="273960"/>
          </a:xfrm>
          <a:custGeom>
            <a:avLst/>
            <a:gdLst/>
            <a:ahLst/>
            <a:cxnLst/>
            <a:rect l="0" t="0" r="r" b="b"/>
            <a:pathLst>
              <a:path w="2486" h="763">
                <a:moveTo>
                  <a:pt x="0" y="190"/>
                </a:moveTo>
                <a:lnTo>
                  <a:pt x="1817" y="190"/>
                </a:lnTo>
                <a:lnTo>
                  <a:pt x="1817" y="0"/>
                </a:lnTo>
                <a:lnTo>
                  <a:pt x="2485" y="381"/>
                </a:lnTo>
                <a:lnTo>
                  <a:pt x="1817" y="762"/>
                </a:lnTo>
                <a:lnTo>
                  <a:pt x="1817" y="571"/>
                </a:lnTo>
                <a:lnTo>
                  <a:pt x="0" y="571"/>
                </a:lnTo>
                <a:lnTo>
                  <a:pt x="0" y="190"/>
                </a:lnTo>
              </a:path>
            </a:pathLst>
          </a:custGeom>
          <a:noFill/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2" name="CustomShape 16"/>
          <p:cNvSpPr/>
          <p:nvPr/>
        </p:nvSpPr>
        <p:spPr>
          <a:xfrm>
            <a:off x="7231320" y="1378800"/>
            <a:ext cx="2453040" cy="135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: What would the value in each voxel of the beta map represent?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23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5477400" y="445032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424" name="Picture 2"/>
          <p:cNvPicPr/>
          <p:nvPr/>
        </p:nvPicPr>
        <p:blipFill>
          <a:blip r:embed="rId7"/>
          <a:stretch/>
        </p:blipFill>
        <p:spPr>
          <a:xfrm>
            <a:off x="4496040" y="443808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425" name="Imagen 34"/>
          <p:cNvPicPr/>
          <p:nvPr/>
        </p:nvPicPr>
        <p:blipFill>
          <a:blip r:embed="rId8"/>
          <a:stretch/>
        </p:blipFill>
        <p:spPr>
          <a:xfrm>
            <a:off x="2629080" y="35794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26" name="Imagen 37"/>
          <p:cNvPicPr/>
          <p:nvPr/>
        </p:nvPicPr>
        <p:blipFill>
          <a:blip r:embed="rId9"/>
          <a:srcRect t="11985" b="9776"/>
          <a:stretch/>
        </p:blipFill>
        <p:spPr>
          <a:xfrm>
            <a:off x="3619080" y="35812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62970604-351B-444B-9C0E-755668BA67BB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2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59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60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1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3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4" name="Picture 6"/>
          <p:cNvPicPr/>
          <p:nvPr/>
        </p:nvPicPr>
        <p:blipFill>
          <a:blip r:embed="rId3"/>
          <a:srcRect l="7827" r="17891"/>
          <a:stretch/>
        </p:blipFill>
        <p:spPr>
          <a:xfrm>
            <a:off x="155520" y="757800"/>
            <a:ext cx="872640" cy="881280"/>
          </a:xfrm>
          <a:prstGeom prst="rect">
            <a:avLst/>
          </a:prstGeom>
          <a:ln>
            <a:noFill/>
          </a:ln>
        </p:spPr>
      </p:pic>
      <p:sp>
        <p:nvSpPr>
          <p:cNvPr id="65" name="CustomShape 7"/>
          <p:cNvSpPr/>
          <p:nvPr/>
        </p:nvSpPr>
        <p:spPr>
          <a:xfrm>
            <a:off x="644760" y="926640"/>
            <a:ext cx="180720" cy="27180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6" name="Imagen 3"/>
          <p:cNvPicPr/>
          <p:nvPr/>
        </p:nvPicPr>
        <p:blipFill>
          <a:blip r:embed="rId4"/>
          <a:srcRect l="48542" t="27472" r="15452" b="48836"/>
          <a:stretch/>
        </p:blipFill>
        <p:spPr>
          <a:xfrm>
            <a:off x="1167120" y="951480"/>
            <a:ext cx="1932120" cy="15724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67" name="CustomShape 8"/>
          <p:cNvSpPr/>
          <p:nvPr/>
        </p:nvSpPr>
        <p:spPr>
          <a:xfrm>
            <a:off x="825840" y="926640"/>
            <a:ext cx="29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8" name="CustomShape 9"/>
          <p:cNvSpPr/>
          <p:nvPr/>
        </p:nvSpPr>
        <p:spPr>
          <a:xfrm>
            <a:off x="851040" y="1198800"/>
            <a:ext cx="290880" cy="1296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9" name="Imagen 23"/>
          <p:cNvPicPr/>
          <p:nvPr/>
        </p:nvPicPr>
        <p:blipFill>
          <a:blip r:embed="rId4"/>
          <a:srcRect l="48542" t="27472" r="15452" b="48836"/>
          <a:stretch/>
        </p:blipFill>
        <p:spPr>
          <a:xfrm>
            <a:off x="1517400" y="1230480"/>
            <a:ext cx="1932120" cy="15724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70" name="Imagen 24"/>
          <p:cNvPicPr/>
          <p:nvPr/>
        </p:nvPicPr>
        <p:blipFill>
          <a:blip r:embed="rId4"/>
          <a:srcRect l="48542" t="27472" r="15452" b="48836"/>
          <a:stretch/>
        </p:blipFill>
        <p:spPr>
          <a:xfrm>
            <a:off x="1897920" y="1486440"/>
            <a:ext cx="1932120" cy="15724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71" name="Imagen 25"/>
          <p:cNvPicPr/>
          <p:nvPr/>
        </p:nvPicPr>
        <p:blipFill>
          <a:blip r:embed="rId4"/>
          <a:srcRect l="48542" t="27472" r="15452" b="48836"/>
          <a:stretch/>
        </p:blipFill>
        <p:spPr>
          <a:xfrm>
            <a:off x="2274840" y="1788120"/>
            <a:ext cx="1932120" cy="15724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72" name="Picture 4"/>
          <p:cNvPicPr/>
          <p:nvPr/>
        </p:nvPicPr>
        <p:blipFill>
          <a:blip r:embed="rId5"/>
          <a:stretch/>
        </p:blipFill>
        <p:spPr>
          <a:xfrm>
            <a:off x="2872080" y="1123200"/>
            <a:ext cx="2826000" cy="28018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73" name="CustomShape 10"/>
          <p:cNvSpPr/>
          <p:nvPr/>
        </p:nvSpPr>
        <p:spPr>
          <a:xfrm>
            <a:off x="5906880" y="3961800"/>
            <a:ext cx="2813400" cy="2659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Preprocessing: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Slice-time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Magnetic field distortions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Intensity inhomogeneities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Motion correction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Registration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Normalization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4" name="CustomShape 11"/>
          <p:cNvSpPr/>
          <p:nvPr/>
        </p:nvSpPr>
        <p:spPr>
          <a:xfrm>
            <a:off x="5906880" y="536760"/>
            <a:ext cx="4028760" cy="3931560"/>
          </a:xfrm>
          <a:prstGeom prst="rect">
            <a:avLst/>
          </a:prstGeom>
          <a:noFill/>
          <a:ln w="93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basics: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Scanner = magnet + RF transmitter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MRI relies on the magnetic properties of the tissue.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MR images are 3D “pictures” composed of voxels with one value per voxel.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Most common 3D files: NifTi (.nii) and compressed NifTi (nii.gz).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- Spatial resolution depends on scanner strength.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5" name="CustomShape 12"/>
          <p:cNvSpPr/>
          <p:nvPr/>
        </p:nvSpPr>
        <p:spPr>
          <a:xfrm>
            <a:off x="644760" y="3737520"/>
            <a:ext cx="4591080" cy="2215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Type of images: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can be roughly grouped into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and </a:t>
            </a:r>
            <a:r>
              <a:rPr lang="en-US" sz="1800" b="1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</a:t>
            </a: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 images.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Anatomical images (usually one volume) have higher spatial resolution than functional images (usually several volumes).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TR = time to collect one brain volume.</a:t>
            </a:r>
            <a:endParaRPr lang="en-US" sz="18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Runs = acquisition windows.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76" name="CustomShape 13"/>
          <p:cNvSpPr/>
          <p:nvPr/>
        </p:nvSpPr>
        <p:spPr>
          <a:xfrm>
            <a:off x="1350720" y="1859400"/>
            <a:ext cx="3233520" cy="664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Calibri"/>
                <a:ea typeface="DejaVu Sans"/>
              </a:rPr>
              <a:t>QUESTIONS?</a:t>
            </a:r>
            <a:endParaRPr lang="en-US" sz="4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CustomShape 1"/>
          <p:cNvSpPr/>
          <p:nvPr/>
        </p:nvSpPr>
        <p:spPr>
          <a:xfrm>
            <a:off x="1883520" y="2796480"/>
            <a:ext cx="4284720" cy="357048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28" name="CustomShape 2"/>
          <p:cNvSpPr/>
          <p:nvPr/>
        </p:nvSpPr>
        <p:spPr>
          <a:xfrm>
            <a:off x="766800" y="531360"/>
            <a:ext cx="895860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Another practical example. Can we find voxels that distinguish each CHARACTER?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29" name="CustomShape 3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430" name="Picture 4"/>
          <p:cNvPicPr/>
          <p:nvPr/>
        </p:nvPicPr>
        <p:blipFill>
          <a:blip r:embed="rId3"/>
          <a:stretch/>
        </p:blipFill>
        <p:spPr>
          <a:xfrm>
            <a:off x="8007840" y="2621160"/>
            <a:ext cx="977040" cy="1021680"/>
          </a:xfrm>
          <a:prstGeom prst="rect">
            <a:avLst/>
          </a:prstGeom>
          <a:ln w="57240">
            <a:noFill/>
          </a:ln>
        </p:spPr>
      </p:pic>
      <p:pic>
        <p:nvPicPr>
          <p:cNvPr id="431" name="Picture 4"/>
          <p:cNvPicPr/>
          <p:nvPr/>
        </p:nvPicPr>
        <p:blipFill>
          <a:blip r:embed="rId3"/>
          <a:stretch/>
        </p:blipFill>
        <p:spPr>
          <a:xfrm>
            <a:off x="8039160" y="3715560"/>
            <a:ext cx="977040" cy="1021680"/>
          </a:xfrm>
          <a:prstGeom prst="rect">
            <a:avLst/>
          </a:prstGeom>
          <a:ln w="57240">
            <a:noFill/>
          </a:ln>
        </p:spPr>
      </p:pic>
      <p:pic>
        <p:nvPicPr>
          <p:cNvPr id="432" name="Picture 2"/>
          <p:cNvPicPr/>
          <p:nvPr/>
        </p:nvPicPr>
        <p:blipFill>
          <a:blip r:embed="rId4"/>
          <a:srcRect l="18129" t="32024" r="78021" b="54393"/>
          <a:stretch/>
        </p:blipFill>
        <p:spPr>
          <a:xfrm>
            <a:off x="2180520" y="4647240"/>
            <a:ext cx="2713320" cy="855720"/>
          </a:xfrm>
          <a:prstGeom prst="rect">
            <a:avLst/>
          </a:prstGeom>
          <a:ln>
            <a:noFill/>
          </a:ln>
        </p:spPr>
      </p:pic>
      <p:pic>
        <p:nvPicPr>
          <p:cNvPr id="433" name="Picture 2"/>
          <p:cNvPicPr/>
          <p:nvPr/>
        </p:nvPicPr>
        <p:blipFill>
          <a:blip r:embed="rId4"/>
          <a:srcRect l="18129" t="32024" r="78021" b="54393"/>
          <a:stretch/>
        </p:blipFill>
        <p:spPr>
          <a:xfrm>
            <a:off x="3118680" y="3718440"/>
            <a:ext cx="2713320" cy="855720"/>
          </a:xfrm>
          <a:prstGeom prst="rect">
            <a:avLst/>
          </a:prstGeom>
          <a:ln>
            <a:noFill/>
          </a:ln>
        </p:spPr>
      </p:pic>
      <p:pic>
        <p:nvPicPr>
          <p:cNvPr id="434" name="Picture 2"/>
          <p:cNvPicPr/>
          <p:nvPr/>
        </p:nvPicPr>
        <p:blipFill>
          <a:blip r:embed="rId4"/>
          <a:srcRect l="18129" t="32024" r="78021" b="54393"/>
          <a:stretch/>
        </p:blipFill>
        <p:spPr>
          <a:xfrm>
            <a:off x="2180520" y="3718440"/>
            <a:ext cx="1784520" cy="855720"/>
          </a:xfrm>
          <a:prstGeom prst="rect">
            <a:avLst/>
          </a:prstGeom>
          <a:ln>
            <a:noFill/>
          </a:ln>
        </p:spPr>
      </p:pic>
      <p:pic>
        <p:nvPicPr>
          <p:cNvPr id="435" name="Picture 2"/>
          <p:cNvPicPr/>
          <p:nvPr/>
        </p:nvPicPr>
        <p:blipFill>
          <a:blip r:embed="rId4"/>
          <a:srcRect l="18129" t="32024" r="78021" b="54393"/>
          <a:stretch/>
        </p:blipFill>
        <p:spPr>
          <a:xfrm>
            <a:off x="2966400" y="2861280"/>
            <a:ext cx="2713320" cy="855720"/>
          </a:xfrm>
          <a:prstGeom prst="rect">
            <a:avLst/>
          </a:prstGeom>
          <a:ln>
            <a:noFill/>
          </a:ln>
        </p:spPr>
      </p:pic>
      <p:pic>
        <p:nvPicPr>
          <p:cNvPr id="436" name="Picture 2"/>
          <p:cNvPicPr/>
          <p:nvPr/>
        </p:nvPicPr>
        <p:blipFill>
          <a:blip r:embed="rId4"/>
          <a:srcRect l="12360" t="32024" r="79902" b="54393"/>
          <a:stretch/>
        </p:blipFill>
        <p:spPr>
          <a:xfrm>
            <a:off x="2104200" y="2861280"/>
            <a:ext cx="860400" cy="855720"/>
          </a:xfrm>
          <a:prstGeom prst="rect">
            <a:avLst/>
          </a:prstGeom>
          <a:ln>
            <a:noFill/>
          </a:ln>
        </p:spPr>
      </p:pic>
      <p:sp>
        <p:nvSpPr>
          <p:cNvPr id="437" name="CustomShape 4"/>
          <p:cNvSpPr/>
          <p:nvPr/>
        </p:nvSpPr>
        <p:spPr>
          <a:xfrm>
            <a:off x="1890000" y="136116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38" name="Picture 4"/>
          <p:cNvPicPr/>
          <p:nvPr/>
        </p:nvPicPr>
        <p:blipFill>
          <a:blip r:embed="rId5"/>
          <a:srcRect t="35545" r="89649"/>
          <a:stretch/>
        </p:blipFill>
        <p:spPr>
          <a:xfrm rot="16200000">
            <a:off x="3766320" y="-15660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439" name="CustomShape 5"/>
          <p:cNvSpPr/>
          <p:nvPr/>
        </p:nvSpPr>
        <p:spPr>
          <a:xfrm>
            <a:off x="2032920" y="223056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0" name="CustomShape 6"/>
          <p:cNvSpPr/>
          <p:nvPr/>
        </p:nvSpPr>
        <p:spPr>
          <a:xfrm>
            <a:off x="2107800" y="221832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441" name="CustomShape 7"/>
          <p:cNvSpPr/>
          <p:nvPr/>
        </p:nvSpPr>
        <p:spPr>
          <a:xfrm>
            <a:off x="2032920" y="365940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42" name="CustomShape 8"/>
          <p:cNvSpPr/>
          <p:nvPr/>
        </p:nvSpPr>
        <p:spPr>
          <a:xfrm>
            <a:off x="1551960" y="2926080"/>
            <a:ext cx="62820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Present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43" name="CustomShape 9"/>
          <p:cNvSpPr/>
          <p:nvPr/>
        </p:nvSpPr>
        <p:spPr>
          <a:xfrm>
            <a:off x="1569240" y="3417480"/>
            <a:ext cx="611280" cy="2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Absent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444" name="CustomShape 10"/>
          <p:cNvSpPr/>
          <p:nvPr/>
        </p:nvSpPr>
        <p:spPr>
          <a:xfrm>
            <a:off x="781560" y="1540080"/>
            <a:ext cx="87804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Voxel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activity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45" name="CustomShape 11"/>
          <p:cNvSpPr/>
          <p:nvPr/>
        </p:nvSpPr>
        <p:spPr>
          <a:xfrm>
            <a:off x="781920" y="2972160"/>
            <a:ext cx="800280" cy="637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Task 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model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46" name="CustomShape 12"/>
          <p:cNvSpPr/>
          <p:nvPr/>
        </p:nvSpPr>
        <p:spPr>
          <a:xfrm>
            <a:off x="6301800" y="306360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47" name="Picture 2"/>
          <p:cNvPicPr/>
          <p:nvPr/>
        </p:nvPicPr>
        <p:blipFill>
          <a:blip r:embed="rId4"/>
          <a:srcRect l="18129" t="32024" r="78021" b="54393"/>
          <a:stretch/>
        </p:blipFill>
        <p:spPr>
          <a:xfrm>
            <a:off x="2185200" y="5433120"/>
            <a:ext cx="3351600" cy="855720"/>
          </a:xfrm>
          <a:prstGeom prst="rect">
            <a:avLst/>
          </a:prstGeom>
          <a:ln>
            <a:noFill/>
          </a:ln>
        </p:spPr>
      </p:pic>
      <p:pic>
        <p:nvPicPr>
          <p:cNvPr id="448" name="Picture 2"/>
          <p:cNvPicPr/>
          <p:nvPr/>
        </p:nvPicPr>
        <p:blipFill>
          <a:blip r:embed="rId4"/>
          <a:srcRect l="18129" t="32024" r="78021" b="54393"/>
          <a:stretch/>
        </p:blipFill>
        <p:spPr>
          <a:xfrm>
            <a:off x="4042440" y="4647240"/>
            <a:ext cx="1641600" cy="855720"/>
          </a:xfrm>
          <a:prstGeom prst="rect">
            <a:avLst/>
          </a:prstGeom>
          <a:ln>
            <a:noFill/>
          </a:ln>
        </p:spPr>
      </p:pic>
      <p:pic>
        <p:nvPicPr>
          <p:cNvPr id="449" name="Picture 2"/>
          <p:cNvPicPr/>
          <p:nvPr/>
        </p:nvPicPr>
        <p:blipFill>
          <a:blip r:embed="rId4"/>
          <a:srcRect l="21340" t="32024" r="70287" b="54393"/>
          <a:stretch/>
        </p:blipFill>
        <p:spPr>
          <a:xfrm>
            <a:off x="3108960" y="3718440"/>
            <a:ext cx="932040" cy="855720"/>
          </a:xfrm>
          <a:prstGeom prst="rect">
            <a:avLst/>
          </a:prstGeom>
          <a:ln>
            <a:noFill/>
          </a:ln>
        </p:spPr>
      </p:pic>
      <p:pic>
        <p:nvPicPr>
          <p:cNvPr id="450" name="Picture 2"/>
          <p:cNvPicPr/>
          <p:nvPr/>
        </p:nvPicPr>
        <p:blipFill>
          <a:blip r:embed="rId4"/>
          <a:srcRect l="36678" t="32024" r="53022" b="54393"/>
          <a:stretch/>
        </p:blipFill>
        <p:spPr>
          <a:xfrm>
            <a:off x="4823640" y="5433120"/>
            <a:ext cx="1146240" cy="855720"/>
          </a:xfrm>
          <a:prstGeom prst="rect">
            <a:avLst/>
          </a:prstGeom>
          <a:ln>
            <a:noFill/>
          </a:ln>
        </p:spPr>
      </p:pic>
      <p:sp>
        <p:nvSpPr>
          <p:cNvPr id="451" name="CustomShape 13"/>
          <p:cNvSpPr/>
          <p:nvPr/>
        </p:nvSpPr>
        <p:spPr>
          <a:xfrm>
            <a:off x="6327360" y="392076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52" name="Picture 2"/>
          <p:cNvPicPr/>
          <p:nvPr/>
        </p:nvPicPr>
        <p:blipFill>
          <a:blip r:embed="rId4"/>
          <a:srcRect l="29028" t="32024" r="63280" b="54393"/>
          <a:stretch/>
        </p:blipFill>
        <p:spPr>
          <a:xfrm>
            <a:off x="3966480" y="4647240"/>
            <a:ext cx="855720" cy="855720"/>
          </a:xfrm>
          <a:prstGeom prst="rect">
            <a:avLst/>
          </a:prstGeom>
          <a:ln>
            <a:noFill/>
          </a:ln>
        </p:spPr>
      </p:pic>
      <p:sp>
        <p:nvSpPr>
          <p:cNvPr id="453" name="CustomShape 14"/>
          <p:cNvSpPr/>
          <p:nvPr/>
        </p:nvSpPr>
        <p:spPr>
          <a:xfrm>
            <a:off x="2037600" y="543312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4" name="CustomShape 15"/>
          <p:cNvSpPr/>
          <p:nvPr/>
        </p:nvSpPr>
        <p:spPr>
          <a:xfrm>
            <a:off x="2037600" y="621900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5" name="CustomShape 16"/>
          <p:cNvSpPr/>
          <p:nvPr/>
        </p:nvSpPr>
        <p:spPr>
          <a:xfrm>
            <a:off x="2037600" y="451656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6" name="CustomShape 17"/>
          <p:cNvSpPr/>
          <p:nvPr/>
        </p:nvSpPr>
        <p:spPr>
          <a:xfrm>
            <a:off x="6328800" y="490248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Beta3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457" name="CustomShape 18"/>
          <p:cNvSpPr/>
          <p:nvPr/>
        </p:nvSpPr>
        <p:spPr>
          <a:xfrm>
            <a:off x="6328800" y="568836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Beta4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58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5199120" y="567108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459" name="Picture 2"/>
          <p:cNvPicPr/>
          <p:nvPr/>
        </p:nvPicPr>
        <p:blipFill>
          <a:blip r:embed="rId7"/>
          <a:stretch/>
        </p:blipFill>
        <p:spPr>
          <a:xfrm>
            <a:off x="4249080" y="4848120"/>
            <a:ext cx="437400" cy="475920"/>
          </a:xfrm>
          <a:prstGeom prst="rect">
            <a:avLst/>
          </a:prstGeom>
          <a:ln>
            <a:noFill/>
          </a:ln>
        </p:spPr>
      </p:pic>
      <p:pic>
        <p:nvPicPr>
          <p:cNvPr id="460" name="Imagen 34"/>
          <p:cNvPicPr/>
          <p:nvPr/>
        </p:nvPicPr>
        <p:blipFill>
          <a:blip r:embed="rId8"/>
          <a:stretch/>
        </p:blipFill>
        <p:spPr>
          <a:xfrm>
            <a:off x="2234160" y="306288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61" name="Imagen 37"/>
          <p:cNvPicPr/>
          <p:nvPr/>
        </p:nvPicPr>
        <p:blipFill>
          <a:blip r:embed="rId9"/>
          <a:srcRect t="11985" b="9776"/>
          <a:stretch/>
        </p:blipFill>
        <p:spPr>
          <a:xfrm>
            <a:off x="3243240" y="3933720"/>
            <a:ext cx="437400" cy="47592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62" name="CustomShape 19"/>
          <p:cNvSpPr/>
          <p:nvPr/>
        </p:nvSpPr>
        <p:spPr>
          <a:xfrm>
            <a:off x="6858000" y="1423080"/>
            <a:ext cx="2859480" cy="13557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We can have a regressor and, therefore, a beta for </a:t>
            </a: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every 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trial.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463" name="Picture 4"/>
          <p:cNvPicPr/>
          <p:nvPr/>
        </p:nvPicPr>
        <p:blipFill>
          <a:blip r:embed="rId3"/>
          <a:stretch/>
        </p:blipFill>
        <p:spPr>
          <a:xfrm>
            <a:off x="8044200" y="4650480"/>
            <a:ext cx="977040" cy="1021680"/>
          </a:xfrm>
          <a:prstGeom prst="rect">
            <a:avLst/>
          </a:prstGeom>
          <a:ln w="57240">
            <a:noFill/>
          </a:ln>
        </p:spPr>
      </p:pic>
      <p:pic>
        <p:nvPicPr>
          <p:cNvPr id="464" name="Picture 4"/>
          <p:cNvPicPr/>
          <p:nvPr/>
        </p:nvPicPr>
        <p:blipFill>
          <a:blip r:embed="rId3"/>
          <a:stretch/>
        </p:blipFill>
        <p:spPr>
          <a:xfrm>
            <a:off x="8075520" y="5744880"/>
            <a:ext cx="977040" cy="1021680"/>
          </a:xfrm>
          <a:prstGeom prst="rect">
            <a:avLst/>
          </a:prstGeom>
          <a:ln w="5724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CustomShape 1"/>
          <p:cNvSpPr/>
          <p:nvPr/>
        </p:nvSpPr>
        <p:spPr>
          <a:xfrm>
            <a:off x="766800" y="531360"/>
            <a:ext cx="895860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Different GLM (task) models. LSU is widely used for </a:t>
            </a: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univariate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analysis while LSA (or more complex models) are often used for </a:t>
            </a:r>
            <a:r>
              <a:rPr lang="en-US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multivariate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analysis.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466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grpSp>
        <p:nvGrpSpPr>
          <p:cNvPr id="467" name="Group 3"/>
          <p:cNvGrpSpPr/>
          <p:nvPr/>
        </p:nvGrpSpPr>
        <p:grpSpPr>
          <a:xfrm>
            <a:off x="5486400" y="2682000"/>
            <a:ext cx="3729240" cy="2926080"/>
            <a:chOff x="5486400" y="2682000"/>
            <a:chExt cx="3729240" cy="2926080"/>
          </a:xfrm>
        </p:grpSpPr>
        <p:sp>
          <p:nvSpPr>
            <p:cNvPr id="468" name="CustomShape 4"/>
            <p:cNvSpPr/>
            <p:nvPr/>
          </p:nvSpPr>
          <p:spPr>
            <a:xfrm>
              <a:off x="5486400" y="2682000"/>
              <a:ext cx="3192480" cy="2926080"/>
            </a:xfrm>
            <a:prstGeom prst="rect">
              <a:avLst/>
            </a:prstGeom>
            <a:noFill/>
            <a:ln>
              <a:solidFill>
                <a:srgbClr val="00B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469" name="Picture 2"/>
            <p:cNvPicPr/>
            <p:nvPr/>
          </p:nvPicPr>
          <p:blipFill>
            <a:blip r:embed="rId3"/>
            <a:srcRect l="18129" t="32024" r="78021" b="54393"/>
            <a:stretch/>
          </p:blipFill>
          <p:spPr>
            <a:xfrm>
              <a:off x="5707800" y="4198680"/>
              <a:ext cx="2021760" cy="701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0" name="Picture 2"/>
            <p:cNvPicPr/>
            <p:nvPr/>
          </p:nvPicPr>
          <p:blipFill>
            <a:blip r:embed="rId3"/>
            <a:srcRect l="18129" t="32024" r="78021" b="54393"/>
            <a:stretch/>
          </p:blipFill>
          <p:spPr>
            <a:xfrm>
              <a:off x="6406560" y="3437640"/>
              <a:ext cx="2021760" cy="701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1" name="Picture 2"/>
            <p:cNvPicPr/>
            <p:nvPr/>
          </p:nvPicPr>
          <p:blipFill>
            <a:blip r:embed="rId3"/>
            <a:srcRect l="18129" t="32024" r="78021" b="54393"/>
            <a:stretch/>
          </p:blipFill>
          <p:spPr>
            <a:xfrm>
              <a:off x="5707800" y="3437640"/>
              <a:ext cx="1329480" cy="701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2" name="Picture 2"/>
            <p:cNvPicPr/>
            <p:nvPr/>
          </p:nvPicPr>
          <p:blipFill>
            <a:blip r:embed="rId3"/>
            <a:srcRect l="18129" t="32024" r="78021" b="54393"/>
            <a:stretch/>
          </p:blipFill>
          <p:spPr>
            <a:xfrm>
              <a:off x="6293160" y="2735280"/>
              <a:ext cx="2021760" cy="70092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3" name="Picture 2"/>
            <p:cNvPicPr/>
            <p:nvPr/>
          </p:nvPicPr>
          <p:blipFill>
            <a:blip r:embed="rId3"/>
            <a:srcRect l="12360" t="32024" r="79902" b="54393"/>
            <a:stretch/>
          </p:blipFill>
          <p:spPr>
            <a:xfrm>
              <a:off x="5650920" y="2735280"/>
              <a:ext cx="641160" cy="700920"/>
            </a:xfrm>
            <a:prstGeom prst="rect">
              <a:avLst/>
            </a:prstGeom>
            <a:ln>
              <a:noFill/>
            </a:ln>
          </p:spPr>
        </p:pic>
        <p:sp>
          <p:nvSpPr>
            <p:cNvPr id="474" name="CustomShape 5"/>
            <p:cNvSpPr/>
            <p:nvPr/>
          </p:nvSpPr>
          <p:spPr>
            <a:xfrm>
              <a:off x="5598000" y="3389040"/>
              <a:ext cx="297972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75" name="CustomShape 6"/>
            <p:cNvSpPr/>
            <p:nvPr/>
          </p:nvSpPr>
          <p:spPr>
            <a:xfrm>
              <a:off x="8617320" y="2900880"/>
              <a:ext cx="578160" cy="298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Beta1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76" name="Picture 2"/>
            <p:cNvPicPr/>
            <p:nvPr/>
          </p:nvPicPr>
          <p:blipFill>
            <a:blip r:embed="rId3"/>
            <a:srcRect l="18129" t="32024" r="78021" b="54393"/>
            <a:stretch/>
          </p:blipFill>
          <p:spPr>
            <a:xfrm>
              <a:off x="5711400" y="4842720"/>
              <a:ext cx="2496960" cy="701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7" name="Picture 2"/>
            <p:cNvPicPr/>
            <p:nvPr/>
          </p:nvPicPr>
          <p:blipFill>
            <a:blip r:embed="rId3"/>
            <a:srcRect l="18129" t="32024" r="78021" b="54393"/>
            <a:stretch/>
          </p:blipFill>
          <p:spPr>
            <a:xfrm>
              <a:off x="7095240" y="4198680"/>
              <a:ext cx="1222920" cy="701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8" name="Picture 2"/>
            <p:cNvPicPr/>
            <p:nvPr/>
          </p:nvPicPr>
          <p:blipFill>
            <a:blip r:embed="rId3"/>
            <a:srcRect l="21340" t="32024" r="70287" b="54393"/>
            <a:stretch/>
          </p:blipFill>
          <p:spPr>
            <a:xfrm>
              <a:off x="6399360" y="3437640"/>
              <a:ext cx="694440" cy="7012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79" name="Picture 2"/>
            <p:cNvPicPr/>
            <p:nvPr/>
          </p:nvPicPr>
          <p:blipFill>
            <a:blip r:embed="rId3"/>
            <a:srcRect l="36678" t="32024" r="53022" b="54393"/>
            <a:stretch/>
          </p:blipFill>
          <p:spPr>
            <a:xfrm>
              <a:off x="7677000" y="4842720"/>
              <a:ext cx="853920" cy="701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80" name="CustomShape 7"/>
            <p:cNvSpPr/>
            <p:nvPr/>
          </p:nvSpPr>
          <p:spPr>
            <a:xfrm>
              <a:off x="8636760" y="3603240"/>
              <a:ext cx="577800" cy="298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Beta2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81" name="Picture 2"/>
            <p:cNvPicPr/>
            <p:nvPr/>
          </p:nvPicPr>
          <p:blipFill>
            <a:blip r:embed="rId3"/>
            <a:srcRect l="29028" t="32024" r="63280" b="54393"/>
            <a:stretch/>
          </p:blipFill>
          <p:spPr>
            <a:xfrm>
              <a:off x="7038360" y="4198680"/>
              <a:ext cx="637560" cy="701280"/>
            </a:xfrm>
            <a:prstGeom prst="rect">
              <a:avLst/>
            </a:prstGeom>
            <a:ln>
              <a:noFill/>
            </a:ln>
          </p:spPr>
        </p:pic>
        <p:sp>
          <p:nvSpPr>
            <p:cNvPr id="482" name="CustomShape 8"/>
            <p:cNvSpPr/>
            <p:nvPr/>
          </p:nvSpPr>
          <p:spPr>
            <a:xfrm>
              <a:off x="5601240" y="4842720"/>
              <a:ext cx="297972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3" name="CustomShape 9"/>
            <p:cNvSpPr/>
            <p:nvPr/>
          </p:nvSpPr>
          <p:spPr>
            <a:xfrm>
              <a:off x="5601240" y="5486760"/>
              <a:ext cx="297972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4" name="CustomShape 10"/>
            <p:cNvSpPr/>
            <p:nvPr/>
          </p:nvSpPr>
          <p:spPr>
            <a:xfrm>
              <a:off x="5601240" y="4091400"/>
              <a:ext cx="2979720" cy="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440">
              <a:solidFill>
                <a:schemeClr val="tx1"/>
              </a:solidFill>
              <a:round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485" name="CustomShape 11"/>
            <p:cNvSpPr/>
            <p:nvPr/>
          </p:nvSpPr>
          <p:spPr>
            <a:xfrm>
              <a:off x="8637480" y="4407840"/>
              <a:ext cx="578160" cy="29808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Beta3</a:t>
              </a:r>
              <a:endParaRPr lang="en-US" sz="1800" b="0" strike="noStrike" spc="-1">
                <a:latin typeface="Arial"/>
              </a:endParaRPr>
            </a:p>
          </p:txBody>
        </p:sp>
        <p:sp>
          <p:nvSpPr>
            <p:cNvPr id="486" name="CustomShape 12"/>
            <p:cNvSpPr/>
            <p:nvPr/>
          </p:nvSpPr>
          <p:spPr>
            <a:xfrm>
              <a:off x="8637480" y="5052240"/>
              <a:ext cx="578160" cy="297720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/>
            <a:lstStyle/>
            <a:p>
              <a:pPr>
                <a:lnSpc>
                  <a:spcPct val="100000"/>
                </a:lnSpc>
              </a:pPr>
              <a:r>
                <a:rPr lang="en-US" sz="1800" b="0" strike="noStrike" spc="-1">
                  <a:solidFill>
                    <a:srgbClr val="000000"/>
                  </a:solidFill>
                  <a:latin typeface="Arial"/>
                  <a:ea typeface="DejaVu Sans"/>
                </a:rPr>
                <a:t>Beta4</a:t>
              </a:r>
              <a:endParaRPr lang="en-US" sz="1800" b="0" strike="noStrike" spc="-1">
                <a:latin typeface="Arial"/>
              </a:endParaRPr>
            </a:p>
          </p:txBody>
        </p:sp>
        <p:pic>
          <p:nvPicPr>
            <p:cNvPr id="487" name="Picture 4"/>
            <p:cNvPicPr/>
            <p:nvPr/>
          </p:nvPicPr>
          <p:blipFill>
            <a:blip r:embed="rId4"/>
            <a:srcRect l="11421" t="7196" r="26831"/>
            <a:stretch/>
          </p:blipFill>
          <p:spPr>
            <a:xfrm>
              <a:off x="7956720" y="5037840"/>
              <a:ext cx="325800" cy="3898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8" name="Picture 2"/>
            <p:cNvPicPr/>
            <p:nvPr/>
          </p:nvPicPr>
          <p:blipFill>
            <a:blip r:embed="rId5"/>
            <a:stretch/>
          </p:blipFill>
          <p:spPr>
            <a:xfrm>
              <a:off x="7248960" y="4363200"/>
              <a:ext cx="325800" cy="38988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489" name="Imagen 34"/>
            <p:cNvPicPr/>
            <p:nvPr/>
          </p:nvPicPr>
          <p:blipFill>
            <a:blip r:embed="rId6"/>
            <a:stretch/>
          </p:blipFill>
          <p:spPr>
            <a:xfrm>
              <a:off x="5774400" y="2900160"/>
              <a:ext cx="326160" cy="38988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490" name="Imagen 37"/>
            <p:cNvPicPr/>
            <p:nvPr/>
          </p:nvPicPr>
          <p:blipFill>
            <a:blip r:embed="rId7"/>
            <a:srcRect t="11985" b="9776"/>
            <a:stretch/>
          </p:blipFill>
          <p:spPr>
            <a:xfrm>
              <a:off x="6499440" y="3614040"/>
              <a:ext cx="325800" cy="38988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  <p:pic>
        <p:nvPicPr>
          <p:cNvPr id="491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1442520" y="3534480"/>
            <a:ext cx="1329480" cy="770040"/>
          </a:xfrm>
          <a:prstGeom prst="rect">
            <a:avLst/>
          </a:prstGeom>
          <a:ln>
            <a:noFill/>
          </a:ln>
        </p:spPr>
      </p:pic>
      <p:pic>
        <p:nvPicPr>
          <p:cNvPr id="492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2888280" y="2763000"/>
            <a:ext cx="1223280" cy="770040"/>
          </a:xfrm>
          <a:prstGeom prst="rect">
            <a:avLst/>
          </a:prstGeom>
          <a:ln>
            <a:noFill/>
          </a:ln>
        </p:spPr>
      </p:pic>
      <p:pic>
        <p:nvPicPr>
          <p:cNvPr id="493" name="Picture 2"/>
          <p:cNvPicPr/>
          <p:nvPr/>
        </p:nvPicPr>
        <p:blipFill>
          <a:blip r:embed="rId3"/>
          <a:srcRect l="12360" t="32013" r="70270" b="54376"/>
          <a:stretch/>
        </p:blipFill>
        <p:spPr>
          <a:xfrm>
            <a:off x="1447560" y="2763000"/>
            <a:ext cx="1439640" cy="770040"/>
          </a:xfrm>
          <a:prstGeom prst="rect">
            <a:avLst/>
          </a:prstGeom>
          <a:ln>
            <a:noFill/>
          </a:ln>
        </p:spPr>
      </p:pic>
      <p:sp>
        <p:nvSpPr>
          <p:cNvPr id="494" name="CustomShape 13"/>
          <p:cNvSpPr/>
          <p:nvPr/>
        </p:nvSpPr>
        <p:spPr>
          <a:xfrm>
            <a:off x="1288080" y="2698560"/>
            <a:ext cx="3192480" cy="16459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95" name="CustomShape 14"/>
          <p:cNvSpPr/>
          <p:nvPr/>
        </p:nvSpPr>
        <p:spPr>
          <a:xfrm>
            <a:off x="1394640" y="3481200"/>
            <a:ext cx="2979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6" name="Picture 2"/>
          <p:cNvPicPr/>
          <p:nvPr/>
        </p:nvPicPr>
        <p:blipFill>
          <a:blip r:embed="rId3"/>
          <a:srcRect l="29019" t="32013" r="54616" b="54376"/>
          <a:stretch/>
        </p:blipFill>
        <p:spPr>
          <a:xfrm>
            <a:off x="2755440" y="3534480"/>
            <a:ext cx="1356120" cy="770040"/>
          </a:xfrm>
          <a:prstGeom prst="rect">
            <a:avLst/>
          </a:prstGeom>
          <a:ln>
            <a:noFill/>
          </a:ln>
        </p:spPr>
      </p:pic>
      <p:sp>
        <p:nvSpPr>
          <p:cNvPr id="497" name="CustomShape 15"/>
          <p:cNvSpPr/>
          <p:nvPr/>
        </p:nvSpPr>
        <p:spPr>
          <a:xfrm>
            <a:off x="1397880" y="4252680"/>
            <a:ext cx="2979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8" name="Imagen 34"/>
          <p:cNvPicPr/>
          <p:nvPr/>
        </p:nvPicPr>
        <p:blipFill>
          <a:blip r:embed="rId6"/>
          <a:stretch/>
        </p:blipFill>
        <p:spPr>
          <a:xfrm>
            <a:off x="1560960" y="2917080"/>
            <a:ext cx="32616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99" name="Imagen 37"/>
          <p:cNvPicPr/>
          <p:nvPr/>
        </p:nvPicPr>
        <p:blipFill>
          <a:blip r:embed="rId7"/>
          <a:srcRect t="11985" b="9776"/>
          <a:stretch/>
        </p:blipFill>
        <p:spPr>
          <a:xfrm>
            <a:off x="2298960" y="2918520"/>
            <a:ext cx="325800" cy="428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00" name="Picture 4"/>
          <p:cNvPicPr/>
          <p:nvPr/>
        </p:nvPicPr>
        <p:blipFill>
          <a:blip r:embed="rId4"/>
          <a:srcRect l="11421" t="7196" r="26831"/>
          <a:stretch/>
        </p:blipFill>
        <p:spPr>
          <a:xfrm>
            <a:off x="3657600" y="3687840"/>
            <a:ext cx="345960" cy="376560"/>
          </a:xfrm>
          <a:prstGeom prst="rect">
            <a:avLst/>
          </a:prstGeom>
          <a:ln>
            <a:noFill/>
          </a:ln>
        </p:spPr>
      </p:pic>
      <p:pic>
        <p:nvPicPr>
          <p:cNvPr id="501" name="Picture 2"/>
          <p:cNvPicPr/>
          <p:nvPr/>
        </p:nvPicPr>
        <p:blipFill>
          <a:blip r:embed="rId5"/>
          <a:stretch/>
        </p:blipFill>
        <p:spPr>
          <a:xfrm>
            <a:off x="2926080" y="3723840"/>
            <a:ext cx="336240" cy="365760"/>
          </a:xfrm>
          <a:prstGeom prst="rect">
            <a:avLst/>
          </a:prstGeom>
          <a:ln>
            <a:noFill/>
          </a:ln>
        </p:spPr>
      </p:pic>
      <p:sp>
        <p:nvSpPr>
          <p:cNvPr id="502" name="CustomShape 16"/>
          <p:cNvSpPr/>
          <p:nvPr/>
        </p:nvSpPr>
        <p:spPr>
          <a:xfrm>
            <a:off x="2011680" y="1584720"/>
            <a:ext cx="1845000" cy="9986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Least-Squares Unitary (LSU)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3" name="CustomShape 17"/>
          <p:cNvSpPr/>
          <p:nvPr/>
        </p:nvSpPr>
        <p:spPr>
          <a:xfrm>
            <a:off x="6293520" y="1536480"/>
            <a:ext cx="1570320" cy="998640"/>
          </a:xfrm>
          <a:prstGeom prst="rect">
            <a:avLst/>
          </a:prstGeom>
          <a:solidFill>
            <a:srgbClr val="F33DE0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Arial"/>
                <a:ea typeface="DejaVu Sans"/>
              </a:rPr>
              <a:t>Least-Squares All (LSA)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4" name="CustomShape 18"/>
          <p:cNvSpPr/>
          <p:nvPr/>
        </p:nvSpPr>
        <p:spPr>
          <a:xfrm>
            <a:off x="3200400" y="6309360"/>
            <a:ext cx="6583680" cy="410040"/>
          </a:xfrm>
          <a:prstGeom prst="rect">
            <a:avLst/>
          </a:prstGeom>
          <a:solidFill>
            <a:srgbClr val="FFFFFF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2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There are also more complex models: Least-Squares Separate (LSS), LS-1, LS-2...</a:t>
            </a:r>
            <a:endParaRPr lang="en-US" sz="1200" b="0" i="1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5" name="CustomShape 19"/>
          <p:cNvSpPr/>
          <p:nvPr/>
        </p:nvSpPr>
        <p:spPr>
          <a:xfrm>
            <a:off x="4436280" y="368784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6" name="CustomShape 20"/>
          <p:cNvSpPr/>
          <p:nvPr/>
        </p:nvSpPr>
        <p:spPr>
          <a:xfrm>
            <a:off x="4480560" y="295632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07" name="CustomShape 21"/>
          <p:cNvSpPr/>
          <p:nvPr/>
        </p:nvSpPr>
        <p:spPr>
          <a:xfrm>
            <a:off x="1418760" y="4421520"/>
            <a:ext cx="31532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condition is estimated”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508" name="CustomShape 22"/>
          <p:cNvSpPr/>
          <p:nvPr/>
        </p:nvSpPr>
        <p:spPr>
          <a:xfrm>
            <a:off x="5486400" y="5699520"/>
            <a:ext cx="315324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  <a:ea typeface="DejaVu Sans"/>
              </a:rPr>
              <a:t>“One beta per trials is estimated”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CustomShape 1"/>
          <p:cNvSpPr/>
          <p:nvPr/>
        </p:nvSpPr>
        <p:spPr>
          <a:xfrm>
            <a:off x="766800" y="739799"/>
            <a:ext cx="5176800" cy="40968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Interim recap.</a:t>
            </a: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number (and meaning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) of each beta estimates depends on the task model that we use.</a:t>
            </a:r>
            <a:endParaRPr lang="en-US" sz="18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510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11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6230388" y="5859322"/>
            <a:ext cx="1329480" cy="770040"/>
          </a:xfrm>
          <a:prstGeom prst="rect">
            <a:avLst/>
          </a:prstGeom>
          <a:ln>
            <a:noFill/>
          </a:ln>
        </p:spPr>
      </p:pic>
      <p:pic>
        <p:nvPicPr>
          <p:cNvPr id="512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7676148" y="5087842"/>
            <a:ext cx="1223280" cy="770040"/>
          </a:xfrm>
          <a:prstGeom prst="rect">
            <a:avLst/>
          </a:prstGeom>
          <a:ln>
            <a:noFill/>
          </a:ln>
        </p:spPr>
      </p:pic>
      <p:pic>
        <p:nvPicPr>
          <p:cNvPr id="513" name="Picture 2"/>
          <p:cNvPicPr/>
          <p:nvPr/>
        </p:nvPicPr>
        <p:blipFill>
          <a:blip r:embed="rId3"/>
          <a:srcRect l="12360" t="32013" r="70270" b="54376"/>
          <a:stretch/>
        </p:blipFill>
        <p:spPr>
          <a:xfrm>
            <a:off x="6235428" y="5087842"/>
            <a:ext cx="1439640" cy="770040"/>
          </a:xfrm>
          <a:prstGeom prst="rect">
            <a:avLst/>
          </a:prstGeom>
          <a:ln>
            <a:noFill/>
          </a:ln>
        </p:spPr>
      </p:pic>
      <p:sp>
        <p:nvSpPr>
          <p:cNvPr id="514" name="CustomShape 3"/>
          <p:cNvSpPr/>
          <p:nvPr/>
        </p:nvSpPr>
        <p:spPr>
          <a:xfrm>
            <a:off x="6075948" y="5023402"/>
            <a:ext cx="3192480" cy="16459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5" name="CustomShape 4"/>
          <p:cNvSpPr/>
          <p:nvPr/>
        </p:nvSpPr>
        <p:spPr>
          <a:xfrm>
            <a:off x="6182508" y="5806042"/>
            <a:ext cx="2979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16" name="Picture 2"/>
          <p:cNvPicPr/>
          <p:nvPr/>
        </p:nvPicPr>
        <p:blipFill>
          <a:blip r:embed="rId3"/>
          <a:srcRect l="29019" t="32013" r="54616" b="54376"/>
          <a:stretch/>
        </p:blipFill>
        <p:spPr>
          <a:xfrm>
            <a:off x="7543308" y="5859322"/>
            <a:ext cx="1356120" cy="770040"/>
          </a:xfrm>
          <a:prstGeom prst="rect">
            <a:avLst/>
          </a:prstGeom>
          <a:ln>
            <a:noFill/>
          </a:ln>
        </p:spPr>
      </p:pic>
      <p:pic>
        <p:nvPicPr>
          <p:cNvPr id="517" name="Imagen 34"/>
          <p:cNvPicPr/>
          <p:nvPr/>
        </p:nvPicPr>
        <p:blipFill>
          <a:blip r:embed="rId4"/>
          <a:stretch/>
        </p:blipFill>
        <p:spPr>
          <a:xfrm>
            <a:off x="6348828" y="5241922"/>
            <a:ext cx="32616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8" name="Imagen 37"/>
          <p:cNvPicPr/>
          <p:nvPr/>
        </p:nvPicPr>
        <p:blipFill>
          <a:blip r:embed="rId5"/>
          <a:srcRect t="11985" b="9776"/>
          <a:stretch/>
        </p:blipFill>
        <p:spPr>
          <a:xfrm>
            <a:off x="7086828" y="5243362"/>
            <a:ext cx="325800" cy="428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9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8445468" y="6012682"/>
            <a:ext cx="345960" cy="376560"/>
          </a:xfrm>
          <a:prstGeom prst="rect">
            <a:avLst/>
          </a:prstGeom>
          <a:ln>
            <a:noFill/>
          </a:ln>
        </p:spPr>
      </p:pic>
      <p:pic>
        <p:nvPicPr>
          <p:cNvPr id="520" name="Picture 2"/>
          <p:cNvPicPr/>
          <p:nvPr/>
        </p:nvPicPr>
        <p:blipFill>
          <a:blip r:embed="rId7"/>
          <a:stretch/>
        </p:blipFill>
        <p:spPr>
          <a:xfrm>
            <a:off x="7713948" y="6048682"/>
            <a:ext cx="336240" cy="365760"/>
          </a:xfrm>
          <a:prstGeom prst="rect">
            <a:avLst/>
          </a:prstGeom>
          <a:ln>
            <a:noFill/>
          </a:ln>
        </p:spPr>
      </p:pic>
      <p:sp>
        <p:nvSpPr>
          <p:cNvPr id="521" name="CustomShape 5"/>
          <p:cNvSpPr/>
          <p:nvPr/>
        </p:nvSpPr>
        <p:spPr>
          <a:xfrm>
            <a:off x="9224148" y="6012682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22" name="CustomShape 6"/>
          <p:cNvSpPr/>
          <p:nvPr/>
        </p:nvSpPr>
        <p:spPr>
          <a:xfrm>
            <a:off x="9268428" y="5281162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25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6134040" y="2033280"/>
            <a:ext cx="1329480" cy="770040"/>
          </a:xfrm>
          <a:prstGeom prst="rect">
            <a:avLst/>
          </a:prstGeom>
          <a:ln>
            <a:noFill/>
          </a:ln>
        </p:spPr>
      </p:pic>
      <p:pic>
        <p:nvPicPr>
          <p:cNvPr id="526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7579800" y="1261800"/>
            <a:ext cx="1223280" cy="770040"/>
          </a:xfrm>
          <a:prstGeom prst="rect">
            <a:avLst/>
          </a:prstGeom>
          <a:ln>
            <a:noFill/>
          </a:ln>
        </p:spPr>
      </p:pic>
      <p:pic>
        <p:nvPicPr>
          <p:cNvPr id="527" name="Picture 2"/>
          <p:cNvPicPr/>
          <p:nvPr/>
        </p:nvPicPr>
        <p:blipFill>
          <a:blip r:embed="rId3"/>
          <a:srcRect l="12360" t="32013" r="70270" b="54376"/>
          <a:stretch/>
        </p:blipFill>
        <p:spPr>
          <a:xfrm>
            <a:off x="6139080" y="1261800"/>
            <a:ext cx="1439640" cy="770040"/>
          </a:xfrm>
          <a:prstGeom prst="rect">
            <a:avLst/>
          </a:prstGeom>
          <a:ln>
            <a:noFill/>
          </a:ln>
        </p:spPr>
      </p:pic>
      <p:sp>
        <p:nvSpPr>
          <p:cNvPr id="528" name="CustomShape 3"/>
          <p:cNvSpPr/>
          <p:nvPr/>
        </p:nvSpPr>
        <p:spPr>
          <a:xfrm>
            <a:off x="5979600" y="1197360"/>
            <a:ext cx="3192480" cy="16459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9" name="CustomShape 4"/>
          <p:cNvSpPr/>
          <p:nvPr/>
        </p:nvSpPr>
        <p:spPr>
          <a:xfrm>
            <a:off x="6086160" y="1980000"/>
            <a:ext cx="2979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30" name="Picture 2"/>
          <p:cNvPicPr/>
          <p:nvPr/>
        </p:nvPicPr>
        <p:blipFill>
          <a:blip r:embed="rId3"/>
          <a:srcRect l="29019" t="32013" r="54616" b="54376"/>
          <a:stretch/>
        </p:blipFill>
        <p:spPr>
          <a:xfrm>
            <a:off x="7446960" y="2033280"/>
            <a:ext cx="1356120" cy="770040"/>
          </a:xfrm>
          <a:prstGeom prst="rect">
            <a:avLst/>
          </a:prstGeom>
          <a:ln>
            <a:noFill/>
          </a:ln>
        </p:spPr>
      </p:pic>
      <p:pic>
        <p:nvPicPr>
          <p:cNvPr id="531" name="Imagen 34"/>
          <p:cNvPicPr/>
          <p:nvPr/>
        </p:nvPicPr>
        <p:blipFill>
          <a:blip r:embed="rId4"/>
          <a:stretch/>
        </p:blipFill>
        <p:spPr>
          <a:xfrm>
            <a:off x="6252480" y="1415880"/>
            <a:ext cx="32616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32" name="Imagen 37"/>
          <p:cNvPicPr/>
          <p:nvPr/>
        </p:nvPicPr>
        <p:blipFill>
          <a:blip r:embed="rId5"/>
          <a:srcRect t="11985" b="9776"/>
          <a:stretch/>
        </p:blipFill>
        <p:spPr>
          <a:xfrm>
            <a:off x="6990480" y="1417320"/>
            <a:ext cx="325800" cy="428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33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8349120" y="2186640"/>
            <a:ext cx="345960" cy="376560"/>
          </a:xfrm>
          <a:prstGeom prst="rect">
            <a:avLst/>
          </a:prstGeom>
          <a:ln>
            <a:noFill/>
          </a:ln>
        </p:spPr>
      </p:pic>
      <p:pic>
        <p:nvPicPr>
          <p:cNvPr id="534" name="Picture 2"/>
          <p:cNvPicPr/>
          <p:nvPr/>
        </p:nvPicPr>
        <p:blipFill>
          <a:blip r:embed="rId7"/>
          <a:stretch/>
        </p:blipFill>
        <p:spPr>
          <a:xfrm>
            <a:off x="7617600" y="2222640"/>
            <a:ext cx="336240" cy="365760"/>
          </a:xfrm>
          <a:prstGeom prst="rect">
            <a:avLst/>
          </a:prstGeom>
          <a:ln>
            <a:noFill/>
          </a:ln>
        </p:spPr>
      </p:pic>
      <p:sp>
        <p:nvSpPr>
          <p:cNvPr id="535" name="CustomShape 5"/>
          <p:cNvSpPr/>
          <p:nvPr/>
        </p:nvSpPr>
        <p:spPr>
          <a:xfrm>
            <a:off x="9127800" y="218664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36" name="CustomShape 6"/>
          <p:cNvSpPr/>
          <p:nvPr/>
        </p:nvSpPr>
        <p:spPr>
          <a:xfrm>
            <a:off x="9172080" y="145512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" name="CustomShape 1">
            <a:extLst>
              <a:ext uri="{FF2B5EF4-FFF2-40B4-BE49-F238E27FC236}">
                <a16:creationId xmlns:a16="http://schemas.microsoft.com/office/drawing/2014/main" id="{BEF812D5-1BC9-8E4C-A51B-678AF17176FA}"/>
              </a:ext>
            </a:extLst>
          </p:cNvPr>
          <p:cNvSpPr/>
          <p:nvPr/>
        </p:nvSpPr>
        <p:spPr>
          <a:xfrm>
            <a:off x="756360" y="882436"/>
            <a:ext cx="5176800" cy="3062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Back to theory.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have seen that (task) regressors can be used to check if the time course of our variables correlates with signal change in the brain.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But the BOLD signal can also change with 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other than our variables.</a:t>
            </a:r>
          </a:p>
          <a:p>
            <a:pPr>
              <a:lnSpc>
                <a:spcPct val="100000"/>
              </a:lnSpc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strike="noStrike" spc="-1" dirty="0">
                <a:solidFill>
                  <a:srgbClr val="000000"/>
                </a:solidFill>
                <a:latin typeface="Arial"/>
              </a:rPr>
              <a:t>We do not want our results to be driven by (confounde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d with) other </a:t>
            </a:r>
            <a:r>
              <a:rPr lang="en-US" i="1" spc="-1" dirty="0">
                <a:solidFill>
                  <a:srgbClr val="000000"/>
                </a:solidFill>
                <a:latin typeface="Arial"/>
              </a:rPr>
              <a:t>stuff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.</a:t>
            </a:r>
            <a:endParaRPr lang="en-US" sz="1800" strike="noStrike" spc="-1" dirty="0">
              <a:latin typeface="Arial"/>
            </a:endParaRPr>
          </a:p>
        </p:txBody>
      </p:sp>
      <p:pic>
        <p:nvPicPr>
          <p:cNvPr id="17" name="Picture 6">
            <a:extLst>
              <a:ext uri="{FF2B5EF4-FFF2-40B4-BE49-F238E27FC236}">
                <a16:creationId xmlns:a16="http://schemas.microsoft.com/office/drawing/2014/main" id="{246BE52C-CB23-B547-8AE1-2D55805AAED6}"/>
              </a:ext>
            </a:extLst>
          </p:cNvPr>
          <p:cNvPicPr/>
          <p:nvPr/>
        </p:nvPicPr>
        <p:blipFill>
          <a:blip r:embed="rId8"/>
          <a:srcRect l="13228" r="11005" b="48779"/>
          <a:stretch/>
        </p:blipFill>
        <p:spPr>
          <a:xfrm>
            <a:off x="5179299" y="4777560"/>
            <a:ext cx="3289320" cy="1326240"/>
          </a:xfrm>
          <a:prstGeom prst="rect">
            <a:avLst/>
          </a:prstGeom>
          <a:ln>
            <a:noFill/>
          </a:ln>
        </p:spPr>
      </p:pic>
      <p:sp>
        <p:nvSpPr>
          <p:cNvPr id="18" name="CustomShape 5">
            <a:extLst>
              <a:ext uri="{FF2B5EF4-FFF2-40B4-BE49-F238E27FC236}">
                <a16:creationId xmlns:a16="http://schemas.microsoft.com/office/drawing/2014/main" id="{5A9A3DC4-AB71-1B40-B63F-AACC53CDA8B4}"/>
              </a:ext>
            </a:extLst>
          </p:cNvPr>
          <p:cNvSpPr/>
          <p:nvPr/>
        </p:nvSpPr>
        <p:spPr>
          <a:xfrm>
            <a:off x="5864739" y="5670000"/>
            <a:ext cx="1390320" cy="376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" name="CustomShape 6">
            <a:extLst>
              <a:ext uri="{FF2B5EF4-FFF2-40B4-BE49-F238E27FC236}">
                <a16:creationId xmlns:a16="http://schemas.microsoft.com/office/drawing/2014/main" id="{90B270B8-DE01-BF4D-A5B5-01B6C4055725}"/>
              </a:ext>
            </a:extLst>
          </p:cNvPr>
          <p:cNvSpPr/>
          <p:nvPr/>
        </p:nvSpPr>
        <p:spPr>
          <a:xfrm>
            <a:off x="5791659" y="5740560"/>
            <a:ext cx="76788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 dirty="0">
                <a:solidFill>
                  <a:srgbClr val="000000"/>
                </a:solidFill>
                <a:latin typeface="Franklin Gothic Book"/>
              </a:rPr>
              <a:t>Intercept</a:t>
            </a:r>
            <a:endParaRPr lang="en-US" sz="1100" b="0" strike="noStrike" spc="-1" dirty="0">
              <a:latin typeface="Arial"/>
            </a:endParaRPr>
          </a:p>
        </p:txBody>
      </p:sp>
      <p:sp>
        <p:nvSpPr>
          <p:cNvPr id="20" name="CustomShape 7">
            <a:extLst>
              <a:ext uri="{FF2B5EF4-FFF2-40B4-BE49-F238E27FC236}">
                <a16:creationId xmlns:a16="http://schemas.microsoft.com/office/drawing/2014/main" id="{3B875542-6E0C-FB4B-84DF-BA5A236AB533}"/>
              </a:ext>
            </a:extLst>
          </p:cNvPr>
          <p:cNvSpPr/>
          <p:nvPr/>
        </p:nvSpPr>
        <p:spPr>
          <a:xfrm>
            <a:off x="6562059" y="5774400"/>
            <a:ext cx="57816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21" name="Line 8">
            <a:extLst>
              <a:ext uri="{FF2B5EF4-FFF2-40B4-BE49-F238E27FC236}">
                <a16:creationId xmlns:a16="http://schemas.microsoft.com/office/drawing/2014/main" id="{383BEE46-5570-5847-A7CC-CE14ABA237BF}"/>
              </a:ext>
            </a:extLst>
          </p:cNvPr>
          <p:cNvSpPr/>
          <p:nvPr/>
        </p:nvSpPr>
        <p:spPr>
          <a:xfrm flipV="1">
            <a:off x="6840339" y="56120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" name="Line 9">
            <a:extLst>
              <a:ext uri="{FF2B5EF4-FFF2-40B4-BE49-F238E27FC236}">
                <a16:creationId xmlns:a16="http://schemas.microsoft.com/office/drawing/2014/main" id="{0A86B4DD-4366-CD41-AA09-E01AF6FAEFE1}"/>
              </a:ext>
            </a:extLst>
          </p:cNvPr>
          <p:cNvSpPr/>
          <p:nvPr/>
        </p:nvSpPr>
        <p:spPr>
          <a:xfrm>
            <a:off x="6106299" y="55515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" name="CustomShape 6">
            <a:extLst>
              <a:ext uri="{FF2B5EF4-FFF2-40B4-BE49-F238E27FC236}">
                <a16:creationId xmlns:a16="http://schemas.microsoft.com/office/drawing/2014/main" id="{7642698D-B492-C94C-A27A-00F35FAD9C80}"/>
              </a:ext>
            </a:extLst>
          </p:cNvPr>
          <p:cNvSpPr/>
          <p:nvPr/>
        </p:nvSpPr>
        <p:spPr>
          <a:xfrm>
            <a:off x="7927200" y="3944516"/>
            <a:ext cx="76788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 dirty="0">
                <a:solidFill>
                  <a:srgbClr val="000000"/>
                </a:solidFill>
                <a:latin typeface="Franklin Gothic Book"/>
              </a:rPr>
              <a:t>stuff</a:t>
            </a:r>
            <a:endParaRPr lang="en-US" sz="1100" b="0" strike="noStrike" spc="-1" dirty="0">
              <a:latin typeface="Arial"/>
            </a:endParaRPr>
          </a:p>
        </p:txBody>
      </p:sp>
      <p:cxnSp>
        <p:nvCxnSpPr>
          <p:cNvPr id="3" name="Conector recto de flecha 2">
            <a:extLst>
              <a:ext uri="{FF2B5EF4-FFF2-40B4-BE49-F238E27FC236}">
                <a16:creationId xmlns:a16="http://schemas.microsoft.com/office/drawing/2014/main" id="{7B175870-232B-1F48-AE3F-77287E703113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8191440" y="4211276"/>
            <a:ext cx="119700" cy="925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97966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25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6134040" y="2033280"/>
            <a:ext cx="1329480" cy="770040"/>
          </a:xfrm>
          <a:prstGeom prst="rect">
            <a:avLst/>
          </a:prstGeom>
          <a:ln>
            <a:noFill/>
          </a:ln>
        </p:spPr>
      </p:pic>
      <p:pic>
        <p:nvPicPr>
          <p:cNvPr id="526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7579800" y="1261800"/>
            <a:ext cx="1223280" cy="770040"/>
          </a:xfrm>
          <a:prstGeom prst="rect">
            <a:avLst/>
          </a:prstGeom>
          <a:ln>
            <a:noFill/>
          </a:ln>
        </p:spPr>
      </p:pic>
      <p:pic>
        <p:nvPicPr>
          <p:cNvPr id="527" name="Picture 2"/>
          <p:cNvPicPr/>
          <p:nvPr/>
        </p:nvPicPr>
        <p:blipFill>
          <a:blip r:embed="rId3"/>
          <a:srcRect l="12360" t="32013" r="70270" b="54376"/>
          <a:stretch/>
        </p:blipFill>
        <p:spPr>
          <a:xfrm>
            <a:off x="6139080" y="1261800"/>
            <a:ext cx="1439640" cy="770040"/>
          </a:xfrm>
          <a:prstGeom prst="rect">
            <a:avLst/>
          </a:prstGeom>
          <a:ln>
            <a:noFill/>
          </a:ln>
        </p:spPr>
      </p:pic>
      <p:sp>
        <p:nvSpPr>
          <p:cNvPr id="528" name="CustomShape 3"/>
          <p:cNvSpPr/>
          <p:nvPr/>
        </p:nvSpPr>
        <p:spPr>
          <a:xfrm>
            <a:off x="5979600" y="1197360"/>
            <a:ext cx="3192480" cy="16459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9" name="CustomShape 4"/>
          <p:cNvSpPr/>
          <p:nvPr/>
        </p:nvSpPr>
        <p:spPr>
          <a:xfrm>
            <a:off x="6086160" y="1980000"/>
            <a:ext cx="2979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30" name="Picture 2"/>
          <p:cNvPicPr/>
          <p:nvPr/>
        </p:nvPicPr>
        <p:blipFill>
          <a:blip r:embed="rId3"/>
          <a:srcRect l="29019" t="32013" r="54616" b="54376"/>
          <a:stretch/>
        </p:blipFill>
        <p:spPr>
          <a:xfrm>
            <a:off x="7446960" y="2033280"/>
            <a:ext cx="1356120" cy="770040"/>
          </a:xfrm>
          <a:prstGeom prst="rect">
            <a:avLst/>
          </a:prstGeom>
          <a:ln>
            <a:noFill/>
          </a:ln>
        </p:spPr>
      </p:pic>
      <p:pic>
        <p:nvPicPr>
          <p:cNvPr id="531" name="Imagen 34"/>
          <p:cNvPicPr/>
          <p:nvPr/>
        </p:nvPicPr>
        <p:blipFill>
          <a:blip r:embed="rId4"/>
          <a:stretch/>
        </p:blipFill>
        <p:spPr>
          <a:xfrm>
            <a:off x="6252480" y="1415880"/>
            <a:ext cx="32616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32" name="Imagen 37"/>
          <p:cNvPicPr/>
          <p:nvPr/>
        </p:nvPicPr>
        <p:blipFill>
          <a:blip r:embed="rId5"/>
          <a:srcRect t="11985" b="9776"/>
          <a:stretch/>
        </p:blipFill>
        <p:spPr>
          <a:xfrm>
            <a:off x="6990480" y="1417320"/>
            <a:ext cx="325800" cy="428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33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8349120" y="2186640"/>
            <a:ext cx="345960" cy="376560"/>
          </a:xfrm>
          <a:prstGeom prst="rect">
            <a:avLst/>
          </a:prstGeom>
          <a:ln>
            <a:noFill/>
          </a:ln>
        </p:spPr>
      </p:pic>
      <p:pic>
        <p:nvPicPr>
          <p:cNvPr id="534" name="Picture 2"/>
          <p:cNvPicPr/>
          <p:nvPr/>
        </p:nvPicPr>
        <p:blipFill>
          <a:blip r:embed="rId7"/>
          <a:stretch/>
        </p:blipFill>
        <p:spPr>
          <a:xfrm>
            <a:off x="7617600" y="2222640"/>
            <a:ext cx="336240" cy="365760"/>
          </a:xfrm>
          <a:prstGeom prst="rect">
            <a:avLst/>
          </a:prstGeom>
          <a:ln>
            <a:noFill/>
          </a:ln>
        </p:spPr>
      </p:pic>
      <p:sp>
        <p:nvSpPr>
          <p:cNvPr id="535" name="CustomShape 5"/>
          <p:cNvSpPr/>
          <p:nvPr/>
        </p:nvSpPr>
        <p:spPr>
          <a:xfrm>
            <a:off x="9127800" y="218664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36" name="CustomShape 6"/>
          <p:cNvSpPr/>
          <p:nvPr/>
        </p:nvSpPr>
        <p:spPr>
          <a:xfrm>
            <a:off x="9172080" y="1455120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6" name="CustomShape 1">
            <a:extLst>
              <a:ext uri="{FF2B5EF4-FFF2-40B4-BE49-F238E27FC236}">
                <a16:creationId xmlns:a16="http://schemas.microsoft.com/office/drawing/2014/main" id="{BEF812D5-1BC9-8E4C-A51B-678AF17176FA}"/>
              </a:ext>
            </a:extLst>
          </p:cNvPr>
          <p:cNvSpPr/>
          <p:nvPr/>
        </p:nvSpPr>
        <p:spPr>
          <a:xfrm>
            <a:off x="756360" y="882436"/>
            <a:ext cx="5176800" cy="27871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Back to theory.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have seen that (task) regressors can be used to check if the time course of our variables correlates with signal change in the brain.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But the BOLD signal can also change with 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stuff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other than our variables.</a:t>
            </a:r>
          </a:p>
          <a:p>
            <a:pPr>
              <a:lnSpc>
                <a:spcPct val="100000"/>
              </a:lnSpc>
            </a:pP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  <a:latin typeface="Arial"/>
              </a:rPr>
              <a:t>Enter: Nuisance/confound regressors.</a:t>
            </a:r>
            <a:endParaRPr lang="en-US" sz="1800" b="1" strike="noStrike" spc="-1" dirty="0">
              <a:latin typeface="Arial"/>
            </a:endParaRPr>
          </a:p>
        </p:txBody>
      </p:sp>
      <p:pic>
        <p:nvPicPr>
          <p:cNvPr id="31" name="Picture 6">
            <a:extLst>
              <a:ext uri="{FF2B5EF4-FFF2-40B4-BE49-F238E27FC236}">
                <a16:creationId xmlns:a16="http://schemas.microsoft.com/office/drawing/2014/main" id="{8C71BE1F-896A-4B49-A2B6-B5745165E832}"/>
              </a:ext>
            </a:extLst>
          </p:cNvPr>
          <p:cNvPicPr/>
          <p:nvPr/>
        </p:nvPicPr>
        <p:blipFill>
          <a:blip r:embed="rId8"/>
          <a:srcRect l="13228" r="11005" b="48779"/>
          <a:stretch/>
        </p:blipFill>
        <p:spPr>
          <a:xfrm>
            <a:off x="5179299" y="4777560"/>
            <a:ext cx="3289320" cy="1326240"/>
          </a:xfrm>
          <a:prstGeom prst="rect">
            <a:avLst/>
          </a:prstGeom>
          <a:ln>
            <a:noFill/>
          </a:ln>
        </p:spPr>
      </p:pic>
      <p:sp>
        <p:nvSpPr>
          <p:cNvPr id="32" name="CustomShape 5">
            <a:extLst>
              <a:ext uri="{FF2B5EF4-FFF2-40B4-BE49-F238E27FC236}">
                <a16:creationId xmlns:a16="http://schemas.microsoft.com/office/drawing/2014/main" id="{9C1E43CF-AB3A-024C-98CF-FBBFB6429838}"/>
              </a:ext>
            </a:extLst>
          </p:cNvPr>
          <p:cNvSpPr/>
          <p:nvPr/>
        </p:nvSpPr>
        <p:spPr>
          <a:xfrm>
            <a:off x="5864739" y="5670000"/>
            <a:ext cx="1390320" cy="376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" name="CustomShape 6">
            <a:extLst>
              <a:ext uri="{FF2B5EF4-FFF2-40B4-BE49-F238E27FC236}">
                <a16:creationId xmlns:a16="http://schemas.microsoft.com/office/drawing/2014/main" id="{DC9C1500-F9FD-0943-875C-278CBDC9AA34}"/>
              </a:ext>
            </a:extLst>
          </p:cNvPr>
          <p:cNvSpPr/>
          <p:nvPr/>
        </p:nvSpPr>
        <p:spPr>
          <a:xfrm>
            <a:off x="5791659" y="5740560"/>
            <a:ext cx="76788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 dirty="0">
                <a:solidFill>
                  <a:srgbClr val="000000"/>
                </a:solidFill>
                <a:latin typeface="Franklin Gothic Book"/>
              </a:rPr>
              <a:t>Intercept</a:t>
            </a:r>
            <a:endParaRPr lang="en-US" sz="1100" b="0" strike="noStrike" spc="-1" dirty="0">
              <a:latin typeface="Arial"/>
            </a:endParaRPr>
          </a:p>
        </p:txBody>
      </p:sp>
      <p:sp>
        <p:nvSpPr>
          <p:cNvPr id="34" name="CustomShape 7">
            <a:extLst>
              <a:ext uri="{FF2B5EF4-FFF2-40B4-BE49-F238E27FC236}">
                <a16:creationId xmlns:a16="http://schemas.microsoft.com/office/drawing/2014/main" id="{4DBE63EE-E676-574B-9089-D8A009AA7E72}"/>
              </a:ext>
            </a:extLst>
          </p:cNvPr>
          <p:cNvSpPr/>
          <p:nvPr/>
        </p:nvSpPr>
        <p:spPr>
          <a:xfrm>
            <a:off x="6562059" y="5774400"/>
            <a:ext cx="57816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35" name="Line 8">
            <a:extLst>
              <a:ext uri="{FF2B5EF4-FFF2-40B4-BE49-F238E27FC236}">
                <a16:creationId xmlns:a16="http://schemas.microsoft.com/office/drawing/2014/main" id="{BA436EE4-B6B4-FA44-ACDC-81BFBF1A2388}"/>
              </a:ext>
            </a:extLst>
          </p:cNvPr>
          <p:cNvSpPr/>
          <p:nvPr/>
        </p:nvSpPr>
        <p:spPr>
          <a:xfrm flipV="1">
            <a:off x="6840339" y="56120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" name="Line 9">
            <a:extLst>
              <a:ext uri="{FF2B5EF4-FFF2-40B4-BE49-F238E27FC236}">
                <a16:creationId xmlns:a16="http://schemas.microsoft.com/office/drawing/2014/main" id="{0E9D49FA-DC1F-D94E-A7EE-CAFEB0D95C79}"/>
              </a:ext>
            </a:extLst>
          </p:cNvPr>
          <p:cNvSpPr/>
          <p:nvPr/>
        </p:nvSpPr>
        <p:spPr>
          <a:xfrm>
            <a:off x="6106299" y="55515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" name="CustomShape 6">
            <a:extLst>
              <a:ext uri="{FF2B5EF4-FFF2-40B4-BE49-F238E27FC236}">
                <a16:creationId xmlns:a16="http://schemas.microsoft.com/office/drawing/2014/main" id="{475AB98B-1D5F-8043-B452-25D85BD0885C}"/>
              </a:ext>
            </a:extLst>
          </p:cNvPr>
          <p:cNvSpPr/>
          <p:nvPr/>
        </p:nvSpPr>
        <p:spPr>
          <a:xfrm>
            <a:off x="7927200" y="3944516"/>
            <a:ext cx="76788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 dirty="0">
                <a:solidFill>
                  <a:srgbClr val="000000"/>
                </a:solidFill>
                <a:latin typeface="Franklin Gothic Book"/>
              </a:rPr>
              <a:t>stuff</a:t>
            </a:r>
            <a:endParaRPr lang="en-US" sz="1100" b="0" strike="noStrike" spc="-1" dirty="0">
              <a:latin typeface="Arial"/>
            </a:endParaRPr>
          </a:p>
        </p:txBody>
      </p:sp>
      <p:cxnSp>
        <p:nvCxnSpPr>
          <p:cNvPr id="38" name="Conector recto de flecha 37">
            <a:extLst>
              <a:ext uri="{FF2B5EF4-FFF2-40B4-BE49-F238E27FC236}">
                <a16:creationId xmlns:a16="http://schemas.microsoft.com/office/drawing/2014/main" id="{AA9B3892-B44C-E941-96E8-4DC3674F849E}"/>
              </a:ext>
            </a:extLst>
          </p:cNvPr>
          <p:cNvCxnSpPr>
            <a:cxnSpLocks/>
            <a:stCxn id="37" idx="2"/>
          </p:cNvCxnSpPr>
          <p:nvPr/>
        </p:nvCxnSpPr>
        <p:spPr>
          <a:xfrm flipH="1">
            <a:off x="8191440" y="4211276"/>
            <a:ext cx="119700" cy="9255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980252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" name="CustomShape 1">
            <a:extLst>
              <a:ext uri="{FF2B5EF4-FFF2-40B4-BE49-F238E27FC236}">
                <a16:creationId xmlns:a16="http://schemas.microsoft.com/office/drawing/2014/main" id="{BEF812D5-1BC9-8E4C-A51B-678AF17176FA}"/>
              </a:ext>
            </a:extLst>
          </p:cNvPr>
          <p:cNvSpPr/>
          <p:nvPr/>
        </p:nvSpPr>
        <p:spPr>
          <a:xfrm>
            <a:off x="756360" y="882436"/>
            <a:ext cx="5176800" cy="12591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</a:rPr>
              <a:t>Nuisance regressors. </a:t>
            </a:r>
          </a:p>
          <a:p>
            <a:pPr>
              <a:lnSpc>
                <a:spcPct val="100000"/>
              </a:lnSpc>
            </a:pPr>
            <a:endParaRPr lang="en-US" sz="1800" b="1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What can affect signal </a:t>
            </a:r>
            <a:r>
              <a:rPr lang="en-US" i="1" spc="-1" dirty="0">
                <a:solidFill>
                  <a:srgbClr val="000000"/>
                </a:solidFill>
                <a:latin typeface="Arial"/>
                <a:ea typeface="DejaVu Sans"/>
              </a:rPr>
              <a:t>change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 in a given voxel?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D773094D-963F-7A40-A47D-461089D0769E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545458" y="2222835"/>
            <a:ext cx="2646947" cy="2412330"/>
          </a:xfrm>
          <a:prstGeom prst="rect">
            <a:avLst/>
          </a:prstGeom>
          <a:ln w="57240"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B052B73-DDB7-F84F-8C55-EB706B87C4C1}"/>
              </a:ext>
            </a:extLst>
          </p:cNvPr>
          <p:cNvSpPr txBox="1"/>
          <p:nvPr/>
        </p:nvSpPr>
        <p:spPr>
          <a:xfrm>
            <a:off x="978195" y="2284257"/>
            <a:ext cx="35087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/>
              <a:t>Head motion.</a:t>
            </a:r>
          </a:p>
          <a:p>
            <a:pPr marL="285750" indent="-285750">
              <a:buFontTx/>
              <a:buChar char="-"/>
            </a:pPr>
            <a:r>
              <a:rPr lang="en-GB" dirty="0"/>
              <a:t>Breathing.</a:t>
            </a:r>
          </a:p>
          <a:p>
            <a:pPr marL="285750" indent="-285750">
              <a:buFontTx/>
              <a:buChar char="-"/>
            </a:pPr>
            <a:r>
              <a:rPr lang="en-GB" dirty="0"/>
              <a:t>Heart rate.</a:t>
            </a:r>
          </a:p>
          <a:p>
            <a:pPr marL="285750" indent="-285750">
              <a:buFontTx/>
              <a:buChar char="-"/>
            </a:pPr>
            <a:r>
              <a:rPr lang="en-GB" dirty="0"/>
              <a:t>Scanner drift.</a:t>
            </a:r>
          </a:p>
          <a:p>
            <a:pPr marL="285750" indent="-285750">
              <a:buFontTx/>
              <a:buChar char="-"/>
            </a:pPr>
            <a:r>
              <a:rPr lang="en-GB" dirty="0"/>
              <a:t>…</a:t>
            </a:r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3747089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" name="CustomShape 1">
            <a:extLst>
              <a:ext uri="{FF2B5EF4-FFF2-40B4-BE49-F238E27FC236}">
                <a16:creationId xmlns:a16="http://schemas.microsoft.com/office/drawing/2014/main" id="{BEF812D5-1BC9-8E4C-A51B-678AF17176FA}"/>
              </a:ext>
            </a:extLst>
          </p:cNvPr>
          <p:cNvSpPr/>
          <p:nvPr/>
        </p:nvSpPr>
        <p:spPr>
          <a:xfrm>
            <a:off x="756360" y="882436"/>
            <a:ext cx="5789098" cy="14018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</a:rPr>
              <a:t>Nuisance regressors. </a:t>
            </a:r>
          </a:p>
          <a:p>
            <a:pPr>
              <a:lnSpc>
                <a:spcPct val="100000"/>
              </a:lnSpc>
            </a:pPr>
            <a:endParaRPr lang="en-US" sz="1800" b="1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If we can identify the time course of each factor that we believe can influence our signal change, we can add them in our model.</a:t>
            </a:r>
            <a:endParaRPr lang="en-US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" name="Picture 4">
            <a:extLst>
              <a:ext uri="{FF2B5EF4-FFF2-40B4-BE49-F238E27FC236}">
                <a16:creationId xmlns:a16="http://schemas.microsoft.com/office/drawing/2014/main" id="{D773094D-963F-7A40-A47D-461089D0769E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264901" y="2452276"/>
            <a:ext cx="986675" cy="976724"/>
          </a:xfrm>
          <a:prstGeom prst="rect">
            <a:avLst/>
          </a:prstGeom>
          <a:ln w="57240">
            <a:noFill/>
          </a:ln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B052B73-DDB7-F84F-8C55-EB706B87C4C1}"/>
              </a:ext>
            </a:extLst>
          </p:cNvPr>
          <p:cNvSpPr txBox="1"/>
          <p:nvPr/>
        </p:nvSpPr>
        <p:spPr>
          <a:xfrm>
            <a:off x="1444255" y="3857563"/>
            <a:ext cx="35087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 err="1"/>
              <a:t>fMRIPrep</a:t>
            </a:r>
            <a:r>
              <a:rPr lang="en-GB" dirty="0"/>
              <a:t> carpet plot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61CB6AD-2A1C-8D4C-AC49-054FF6BBA0A2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264900" y="3200402"/>
            <a:ext cx="986675" cy="976724"/>
          </a:xfrm>
          <a:prstGeom prst="rect">
            <a:avLst/>
          </a:prstGeom>
          <a:ln w="57240">
            <a:noFill/>
          </a:ln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178FDCBC-1E93-2C4B-B5D4-BA66FC3A2D3D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264899" y="3942712"/>
            <a:ext cx="986675" cy="976724"/>
          </a:xfrm>
          <a:prstGeom prst="rect">
            <a:avLst/>
          </a:prstGeom>
          <a:ln w="57240">
            <a:noFill/>
          </a:ln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167F23E0-2563-4643-B27C-3EC719FCE46E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264899" y="4707649"/>
            <a:ext cx="986675" cy="976724"/>
          </a:xfrm>
          <a:prstGeom prst="rect">
            <a:avLst/>
          </a:prstGeom>
          <a:ln w="57240">
            <a:noFill/>
          </a:ln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9043F5CD-6FF1-BE4D-B4DB-772445DCAEDA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264898" y="5426430"/>
            <a:ext cx="986675" cy="976724"/>
          </a:xfrm>
          <a:prstGeom prst="rect">
            <a:avLst/>
          </a:prstGeom>
          <a:ln w="57240">
            <a:noFill/>
          </a:ln>
        </p:spPr>
      </p:pic>
    </p:spTree>
    <p:extLst>
      <p:ext uri="{BB962C8B-B14F-4D97-AF65-F5344CB8AC3E}">
        <p14:creationId xmlns:p14="http://schemas.microsoft.com/office/powerpoint/2010/main" val="162613858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" name="CustomShape 1">
            <a:extLst>
              <a:ext uri="{FF2B5EF4-FFF2-40B4-BE49-F238E27FC236}">
                <a16:creationId xmlns:a16="http://schemas.microsoft.com/office/drawing/2014/main" id="{BEF812D5-1BC9-8E4C-A51B-678AF17176FA}"/>
              </a:ext>
            </a:extLst>
          </p:cNvPr>
          <p:cNvSpPr/>
          <p:nvPr/>
        </p:nvSpPr>
        <p:spPr>
          <a:xfrm>
            <a:off x="756359" y="882436"/>
            <a:ext cx="8750711" cy="22065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</a:rPr>
              <a:t>Nuisance regressors. </a:t>
            </a:r>
          </a:p>
          <a:p>
            <a:pPr>
              <a:lnSpc>
                <a:spcPct val="100000"/>
              </a:lnSpc>
            </a:pPr>
            <a:endParaRPr lang="en-US" sz="1800" b="1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Betas estimated from nuisance regressors are usually not of interest for our analysis but they can account for an important portion of the variance in our signal.</a:t>
            </a:r>
          </a:p>
          <a:p>
            <a:pPr>
              <a:lnSpc>
                <a:spcPct val="100000"/>
              </a:lnSpc>
            </a:pPr>
            <a:endParaRPr lang="en-US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It is important to know </a:t>
            </a:r>
            <a:r>
              <a:rPr lang="en-US" sz="1800" b="0" i="1" strike="noStrike" spc="-1" dirty="0">
                <a:solidFill>
                  <a:srgbClr val="000000"/>
                </a:solidFill>
                <a:latin typeface="Arial"/>
              </a:rPr>
              <a:t>how many 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nuisance regressors we will include in our model because that will change the number of betas we get out of the regression!</a:t>
            </a: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393C0078-322D-AB49-A3F9-44969D230A9E}"/>
              </a:ext>
            </a:extLst>
          </p:cNvPr>
          <p:cNvPicPr/>
          <p:nvPr/>
        </p:nvPicPr>
        <p:blipFill>
          <a:blip r:embed="rId3"/>
          <a:srcRect l="13228" r="11005" b="48779"/>
          <a:stretch/>
        </p:blipFill>
        <p:spPr>
          <a:xfrm>
            <a:off x="1965452" y="4262044"/>
            <a:ext cx="3289320" cy="1326240"/>
          </a:xfrm>
          <a:prstGeom prst="rect">
            <a:avLst/>
          </a:prstGeom>
          <a:ln>
            <a:noFill/>
          </a:ln>
        </p:spPr>
      </p:pic>
      <p:sp>
        <p:nvSpPr>
          <p:cNvPr id="11" name="CustomShape 5">
            <a:extLst>
              <a:ext uri="{FF2B5EF4-FFF2-40B4-BE49-F238E27FC236}">
                <a16:creationId xmlns:a16="http://schemas.microsoft.com/office/drawing/2014/main" id="{1E9E4CEE-A32D-0D49-B9CE-D39D89E9EE8C}"/>
              </a:ext>
            </a:extLst>
          </p:cNvPr>
          <p:cNvSpPr/>
          <p:nvPr/>
        </p:nvSpPr>
        <p:spPr>
          <a:xfrm>
            <a:off x="2650892" y="5154484"/>
            <a:ext cx="1390320" cy="376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" name="CustomShape 6">
            <a:extLst>
              <a:ext uri="{FF2B5EF4-FFF2-40B4-BE49-F238E27FC236}">
                <a16:creationId xmlns:a16="http://schemas.microsoft.com/office/drawing/2014/main" id="{0F72822C-F4C1-6F47-9CA9-1E64104BF6E5}"/>
              </a:ext>
            </a:extLst>
          </p:cNvPr>
          <p:cNvSpPr/>
          <p:nvPr/>
        </p:nvSpPr>
        <p:spPr>
          <a:xfrm>
            <a:off x="2577812" y="5225044"/>
            <a:ext cx="76788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 dirty="0">
                <a:solidFill>
                  <a:srgbClr val="000000"/>
                </a:solidFill>
                <a:latin typeface="Franklin Gothic Book"/>
              </a:rPr>
              <a:t>Intercept</a:t>
            </a:r>
            <a:endParaRPr lang="en-US" sz="1100" b="0" strike="noStrike" spc="-1" dirty="0">
              <a:latin typeface="Arial"/>
            </a:endParaRPr>
          </a:p>
        </p:txBody>
      </p:sp>
      <p:sp>
        <p:nvSpPr>
          <p:cNvPr id="13" name="CustomShape 7">
            <a:extLst>
              <a:ext uri="{FF2B5EF4-FFF2-40B4-BE49-F238E27FC236}">
                <a16:creationId xmlns:a16="http://schemas.microsoft.com/office/drawing/2014/main" id="{EE2EFA70-F4F6-3E45-BF24-58D2C140A9E2}"/>
              </a:ext>
            </a:extLst>
          </p:cNvPr>
          <p:cNvSpPr/>
          <p:nvPr/>
        </p:nvSpPr>
        <p:spPr>
          <a:xfrm>
            <a:off x="3348212" y="5258884"/>
            <a:ext cx="57816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4" name="Line 8">
            <a:extLst>
              <a:ext uri="{FF2B5EF4-FFF2-40B4-BE49-F238E27FC236}">
                <a16:creationId xmlns:a16="http://schemas.microsoft.com/office/drawing/2014/main" id="{E5B0B1BD-C7A3-D648-9255-3B4021533501}"/>
              </a:ext>
            </a:extLst>
          </p:cNvPr>
          <p:cNvSpPr/>
          <p:nvPr/>
        </p:nvSpPr>
        <p:spPr>
          <a:xfrm flipV="1">
            <a:off x="3626492" y="5096524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" name="Line 9">
            <a:extLst>
              <a:ext uri="{FF2B5EF4-FFF2-40B4-BE49-F238E27FC236}">
                <a16:creationId xmlns:a16="http://schemas.microsoft.com/office/drawing/2014/main" id="{F48FA2F2-200D-964D-86FE-DD05F736FC72}"/>
              </a:ext>
            </a:extLst>
          </p:cNvPr>
          <p:cNvSpPr/>
          <p:nvPr/>
        </p:nvSpPr>
        <p:spPr>
          <a:xfrm>
            <a:off x="2892452" y="5036044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" name="CustomShape 6">
            <a:extLst>
              <a:ext uri="{FF2B5EF4-FFF2-40B4-BE49-F238E27FC236}">
                <a16:creationId xmlns:a16="http://schemas.microsoft.com/office/drawing/2014/main" id="{DC3D4245-009E-774E-B60C-A64F7D152462}"/>
              </a:ext>
            </a:extLst>
          </p:cNvPr>
          <p:cNvSpPr/>
          <p:nvPr/>
        </p:nvSpPr>
        <p:spPr>
          <a:xfrm>
            <a:off x="4713352" y="3429000"/>
            <a:ext cx="1485741" cy="26441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 dirty="0">
                <a:solidFill>
                  <a:srgbClr val="000000"/>
                </a:solidFill>
                <a:latin typeface="Franklin Gothic Book"/>
              </a:rPr>
              <a:t>Error to be minimized</a:t>
            </a:r>
            <a:endParaRPr lang="en-US" sz="1100" b="0" strike="noStrike" spc="-1" dirty="0">
              <a:latin typeface="Arial"/>
            </a:endParaRP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B53B92ED-30BC-A946-906D-4976779B31E0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4977593" y="3693416"/>
            <a:ext cx="478630" cy="9278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385977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" name="CustomShape 1">
            <a:extLst>
              <a:ext uri="{FF2B5EF4-FFF2-40B4-BE49-F238E27FC236}">
                <a16:creationId xmlns:a16="http://schemas.microsoft.com/office/drawing/2014/main" id="{BEF812D5-1BC9-8E4C-A51B-678AF17176FA}"/>
              </a:ext>
            </a:extLst>
          </p:cNvPr>
          <p:cNvSpPr/>
          <p:nvPr/>
        </p:nvSpPr>
        <p:spPr>
          <a:xfrm>
            <a:off x="756359" y="882436"/>
            <a:ext cx="8750711" cy="7498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b="1" spc="-1" dirty="0">
                <a:solidFill>
                  <a:srgbClr val="000000"/>
                </a:solidFill>
              </a:rPr>
              <a:t>Nuisance regressors. </a:t>
            </a:r>
          </a:p>
          <a:p>
            <a:pPr>
              <a:lnSpc>
                <a:spcPct val="100000"/>
              </a:lnSpc>
            </a:pPr>
            <a:endParaRPr lang="en-US" sz="1800" b="1" strike="noStrike" spc="-1" dirty="0">
              <a:solidFill>
                <a:srgbClr val="000000"/>
              </a:solidFill>
              <a:latin typeface="Arial"/>
              <a:ea typeface="DejaVu Sans"/>
            </a:endParaRPr>
          </a:p>
        </p:txBody>
      </p:sp>
      <p:pic>
        <p:nvPicPr>
          <p:cNvPr id="10" name="Picture 6">
            <a:extLst>
              <a:ext uri="{FF2B5EF4-FFF2-40B4-BE49-F238E27FC236}">
                <a16:creationId xmlns:a16="http://schemas.microsoft.com/office/drawing/2014/main" id="{393C0078-322D-AB49-A3F9-44969D230A9E}"/>
              </a:ext>
            </a:extLst>
          </p:cNvPr>
          <p:cNvPicPr/>
          <p:nvPr/>
        </p:nvPicPr>
        <p:blipFill>
          <a:blip r:embed="rId3"/>
          <a:srcRect l="13228" r="11005" b="48779"/>
          <a:stretch/>
        </p:blipFill>
        <p:spPr>
          <a:xfrm>
            <a:off x="5606055" y="4746138"/>
            <a:ext cx="3289320" cy="1326240"/>
          </a:xfrm>
          <a:prstGeom prst="rect">
            <a:avLst/>
          </a:prstGeom>
          <a:ln>
            <a:noFill/>
          </a:ln>
        </p:spPr>
      </p:pic>
      <p:sp>
        <p:nvSpPr>
          <p:cNvPr id="11" name="CustomShape 5">
            <a:extLst>
              <a:ext uri="{FF2B5EF4-FFF2-40B4-BE49-F238E27FC236}">
                <a16:creationId xmlns:a16="http://schemas.microsoft.com/office/drawing/2014/main" id="{1E9E4CEE-A32D-0D49-B9CE-D39D89E9EE8C}"/>
              </a:ext>
            </a:extLst>
          </p:cNvPr>
          <p:cNvSpPr/>
          <p:nvPr/>
        </p:nvSpPr>
        <p:spPr>
          <a:xfrm>
            <a:off x="6291495" y="5638578"/>
            <a:ext cx="1390320" cy="376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" name="CustomShape 6">
            <a:extLst>
              <a:ext uri="{FF2B5EF4-FFF2-40B4-BE49-F238E27FC236}">
                <a16:creationId xmlns:a16="http://schemas.microsoft.com/office/drawing/2014/main" id="{0F72822C-F4C1-6F47-9CA9-1E64104BF6E5}"/>
              </a:ext>
            </a:extLst>
          </p:cNvPr>
          <p:cNvSpPr/>
          <p:nvPr/>
        </p:nvSpPr>
        <p:spPr>
          <a:xfrm>
            <a:off x="6218415" y="5709138"/>
            <a:ext cx="76788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 dirty="0">
                <a:solidFill>
                  <a:srgbClr val="000000"/>
                </a:solidFill>
                <a:latin typeface="Franklin Gothic Book"/>
              </a:rPr>
              <a:t>Intercept</a:t>
            </a:r>
            <a:endParaRPr lang="en-US" sz="1100" b="0" strike="noStrike" spc="-1" dirty="0">
              <a:latin typeface="Arial"/>
            </a:endParaRPr>
          </a:p>
        </p:txBody>
      </p:sp>
      <p:sp>
        <p:nvSpPr>
          <p:cNvPr id="13" name="CustomShape 7">
            <a:extLst>
              <a:ext uri="{FF2B5EF4-FFF2-40B4-BE49-F238E27FC236}">
                <a16:creationId xmlns:a16="http://schemas.microsoft.com/office/drawing/2014/main" id="{EE2EFA70-F4F6-3E45-BF24-58D2C140A9E2}"/>
              </a:ext>
            </a:extLst>
          </p:cNvPr>
          <p:cNvSpPr/>
          <p:nvPr/>
        </p:nvSpPr>
        <p:spPr>
          <a:xfrm>
            <a:off x="6988815" y="5742978"/>
            <a:ext cx="57816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4" name="Line 8">
            <a:extLst>
              <a:ext uri="{FF2B5EF4-FFF2-40B4-BE49-F238E27FC236}">
                <a16:creationId xmlns:a16="http://schemas.microsoft.com/office/drawing/2014/main" id="{E5B0B1BD-C7A3-D648-9255-3B4021533501}"/>
              </a:ext>
            </a:extLst>
          </p:cNvPr>
          <p:cNvSpPr/>
          <p:nvPr/>
        </p:nvSpPr>
        <p:spPr>
          <a:xfrm flipV="1">
            <a:off x="7267095" y="5580618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" name="Line 9">
            <a:extLst>
              <a:ext uri="{FF2B5EF4-FFF2-40B4-BE49-F238E27FC236}">
                <a16:creationId xmlns:a16="http://schemas.microsoft.com/office/drawing/2014/main" id="{F48FA2F2-200D-964D-86FE-DD05F736FC72}"/>
              </a:ext>
            </a:extLst>
          </p:cNvPr>
          <p:cNvSpPr/>
          <p:nvPr/>
        </p:nvSpPr>
        <p:spPr>
          <a:xfrm>
            <a:off x="6533055" y="5520138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" name="CustomShape 6">
            <a:extLst>
              <a:ext uri="{FF2B5EF4-FFF2-40B4-BE49-F238E27FC236}">
                <a16:creationId xmlns:a16="http://schemas.microsoft.com/office/drawing/2014/main" id="{DC3D4245-009E-774E-B60C-A64F7D152462}"/>
              </a:ext>
            </a:extLst>
          </p:cNvPr>
          <p:cNvSpPr/>
          <p:nvPr/>
        </p:nvSpPr>
        <p:spPr>
          <a:xfrm>
            <a:off x="8336634" y="4327878"/>
            <a:ext cx="1485741" cy="26441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 dirty="0">
                <a:solidFill>
                  <a:srgbClr val="000000"/>
                </a:solidFill>
                <a:latin typeface="Franklin Gothic Book"/>
              </a:rPr>
              <a:t>Error to be minimized</a:t>
            </a:r>
            <a:endParaRPr lang="en-US" sz="1100" b="0" strike="noStrike" spc="-1" dirty="0">
              <a:latin typeface="Arial"/>
            </a:endParaRPr>
          </a:p>
        </p:txBody>
      </p:sp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B53B92ED-30BC-A946-906D-4976779B31E0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8606118" y="4592294"/>
            <a:ext cx="473387" cy="4638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ustomShape 18">
            <a:extLst>
              <a:ext uri="{FF2B5EF4-FFF2-40B4-BE49-F238E27FC236}">
                <a16:creationId xmlns:a16="http://schemas.microsoft.com/office/drawing/2014/main" id="{E9252BE8-D9B4-734E-89D3-B9A3894B9C13}"/>
              </a:ext>
            </a:extLst>
          </p:cNvPr>
          <p:cNvSpPr/>
          <p:nvPr/>
        </p:nvSpPr>
        <p:spPr>
          <a:xfrm>
            <a:off x="7054030" y="369900"/>
            <a:ext cx="2453040" cy="13557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 dirty="0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: </a:t>
            </a:r>
            <a:r>
              <a:rPr lang="en-US" spc="-1" dirty="0">
                <a:solidFill>
                  <a:srgbClr val="000000"/>
                </a:solidFill>
                <a:latin typeface="Arial"/>
              </a:rPr>
              <a:t>Should we convolve our nuisance regressors with an HRF?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260E7149-8309-054C-9EB6-36CA56DBE013}"/>
              </a:ext>
            </a:extLst>
          </p:cNvPr>
          <p:cNvSpPr txBox="1"/>
          <p:nvPr/>
        </p:nvSpPr>
        <p:spPr>
          <a:xfrm>
            <a:off x="1444255" y="3857563"/>
            <a:ext cx="35087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 err="1"/>
              <a:t>fMRIPrep</a:t>
            </a:r>
            <a:r>
              <a:rPr lang="en-GB" dirty="0"/>
              <a:t> carpet plot</a:t>
            </a:r>
          </a:p>
          <a:p>
            <a:pPr marL="285750" indent="-285750">
              <a:buFontTx/>
              <a:buChar char="-"/>
            </a:pPr>
            <a:endParaRPr lang="en-GB" dirty="0"/>
          </a:p>
          <a:p>
            <a:pPr marL="285750" indent="-285750">
              <a:buFontTx/>
              <a:buChar char="-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356810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CustomShape 1"/>
          <p:cNvSpPr/>
          <p:nvPr/>
        </p:nvSpPr>
        <p:spPr>
          <a:xfrm>
            <a:off x="766800" y="739799"/>
            <a:ext cx="5149906" cy="467936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22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General recap.</a:t>
            </a: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2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-   fMRI sequences measure BOLD signal. </a:t>
            </a:r>
            <a:endParaRPr lang="en-US" sz="1800" b="0" strike="noStrike" spc="-1" dirty="0">
              <a:latin typeface="Arial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Regression is the usual approach to analyze BOLD signal change.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We use the condition (or stimulus) time course to model BOLD time course in each voxel.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Regression will give us beta estimates for each voxel.</a:t>
            </a: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The number (and meaning</a:t>
            </a:r>
            <a:r>
              <a:rPr lang="en-US" spc="-1" dirty="0">
                <a:solidFill>
                  <a:srgbClr val="000000"/>
                </a:solidFill>
                <a:latin typeface="Arial"/>
                <a:ea typeface="DejaVu Sans"/>
              </a:rPr>
              <a:t>) of each beta estimates depends on the task model that we use.</a:t>
            </a:r>
            <a:endParaRPr lang="en-US" sz="1800" b="0" strike="noStrike" spc="-1" dirty="0">
              <a:solidFill>
                <a:srgbClr val="000000"/>
              </a:solidFill>
              <a:latin typeface="Arial"/>
              <a:ea typeface="DejaVu Sans"/>
            </a:endParaRPr>
          </a:p>
          <a:p>
            <a:pPr marL="285750" indent="-285750">
              <a:lnSpc>
                <a:spcPct val="100000"/>
              </a:lnSpc>
              <a:buFontTx/>
              <a:buChar char="-"/>
            </a:pPr>
            <a:r>
              <a:rPr lang="en-US" sz="1800" b="0" strike="noStrike" spc="-1" dirty="0">
                <a:latin typeface="Arial"/>
              </a:rPr>
              <a:t>Nuisance regressors can help “cleaning” our signal.</a:t>
            </a:r>
          </a:p>
        </p:txBody>
      </p:sp>
      <p:sp>
        <p:nvSpPr>
          <p:cNvPr id="510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</a:t>
            </a:r>
            <a:endParaRPr lang="en-US" sz="4000" b="0" strike="noStrike" spc="-1">
              <a:latin typeface="Arial"/>
            </a:endParaRPr>
          </a:p>
        </p:txBody>
      </p:sp>
      <p:pic>
        <p:nvPicPr>
          <p:cNvPr id="511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6230388" y="5859322"/>
            <a:ext cx="1329480" cy="770040"/>
          </a:xfrm>
          <a:prstGeom prst="rect">
            <a:avLst/>
          </a:prstGeom>
          <a:ln>
            <a:noFill/>
          </a:ln>
        </p:spPr>
      </p:pic>
      <p:pic>
        <p:nvPicPr>
          <p:cNvPr id="512" name="Picture 2"/>
          <p:cNvPicPr/>
          <p:nvPr/>
        </p:nvPicPr>
        <p:blipFill>
          <a:blip r:embed="rId3"/>
          <a:srcRect l="18121" t="32013" r="78004" b="54376"/>
          <a:stretch/>
        </p:blipFill>
        <p:spPr>
          <a:xfrm>
            <a:off x="7676148" y="5087842"/>
            <a:ext cx="1223280" cy="770040"/>
          </a:xfrm>
          <a:prstGeom prst="rect">
            <a:avLst/>
          </a:prstGeom>
          <a:ln>
            <a:noFill/>
          </a:ln>
        </p:spPr>
      </p:pic>
      <p:pic>
        <p:nvPicPr>
          <p:cNvPr id="513" name="Picture 2"/>
          <p:cNvPicPr/>
          <p:nvPr/>
        </p:nvPicPr>
        <p:blipFill>
          <a:blip r:embed="rId3"/>
          <a:srcRect l="12360" t="32013" r="70270" b="54376"/>
          <a:stretch/>
        </p:blipFill>
        <p:spPr>
          <a:xfrm>
            <a:off x="6235428" y="5087842"/>
            <a:ext cx="1439640" cy="770040"/>
          </a:xfrm>
          <a:prstGeom prst="rect">
            <a:avLst/>
          </a:prstGeom>
          <a:ln>
            <a:noFill/>
          </a:ln>
        </p:spPr>
      </p:pic>
      <p:sp>
        <p:nvSpPr>
          <p:cNvPr id="514" name="CustomShape 3"/>
          <p:cNvSpPr/>
          <p:nvPr/>
        </p:nvSpPr>
        <p:spPr>
          <a:xfrm>
            <a:off x="6075948" y="5023402"/>
            <a:ext cx="3192480" cy="1645920"/>
          </a:xfrm>
          <a:prstGeom prst="rect">
            <a:avLst/>
          </a:prstGeom>
          <a:noFill/>
          <a:ln>
            <a:solidFill>
              <a:srgbClr val="00B05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5" name="CustomShape 4"/>
          <p:cNvSpPr/>
          <p:nvPr/>
        </p:nvSpPr>
        <p:spPr>
          <a:xfrm>
            <a:off x="6182508" y="5806042"/>
            <a:ext cx="29797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516" name="Picture 2"/>
          <p:cNvPicPr/>
          <p:nvPr/>
        </p:nvPicPr>
        <p:blipFill>
          <a:blip r:embed="rId3"/>
          <a:srcRect l="29019" t="32013" r="54616" b="54376"/>
          <a:stretch/>
        </p:blipFill>
        <p:spPr>
          <a:xfrm>
            <a:off x="7543308" y="5859322"/>
            <a:ext cx="1356120" cy="770040"/>
          </a:xfrm>
          <a:prstGeom prst="rect">
            <a:avLst/>
          </a:prstGeom>
          <a:ln>
            <a:noFill/>
          </a:ln>
        </p:spPr>
      </p:pic>
      <p:pic>
        <p:nvPicPr>
          <p:cNvPr id="517" name="Imagen 34"/>
          <p:cNvPicPr/>
          <p:nvPr/>
        </p:nvPicPr>
        <p:blipFill>
          <a:blip r:embed="rId4"/>
          <a:stretch/>
        </p:blipFill>
        <p:spPr>
          <a:xfrm>
            <a:off x="6348828" y="5241922"/>
            <a:ext cx="326160" cy="4280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8" name="Imagen 37"/>
          <p:cNvPicPr/>
          <p:nvPr/>
        </p:nvPicPr>
        <p:blipFill>
          <a:blip r:embed="rId5"/>
          <a:srcRect t="11985" b="9776"/>
          <a:stretch/>
        </p:blipFill>
        <p:spPr>
          <a:xfrm>
            <a:off x="7086828" y="5243362"/>
            <a:ext cx="325800" cy="428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19" name="Picture 4"/>
          <p:cNvPicPr/>
          <p:nvPr/>
        </p:nvPicPr>
        <p:blipFill>
          <a:blip r:embed="rId6"/>
          <a:srcRect l="11421" t="7196" r="26831"/>
          <a:stretch/>
        </p:blipFill>
        <p:spPr>
          <a:xfrm>
            <a:off x="8445468" y="6012682"/>
            <a:ext cx="345960" cy="376560"/>
          </a:xfrm>
          <a:prstGeom prst="rect">
            <a:avLst/>
          </a:prstGeom>
          <a:ln>
            <a:noFill/>
          </a:ln>
        </p:spPr>
      </p:pic>
      <p:pic>
        <p:nvPicPr>
          <p:cNvPr id="520" name="Picture 2"/>
          <p:cNvPicPr/>
          <p:nvPr/>
        </p:nvPicPr>
        <p:blipFill>
          <a:blip r:embed="rId7"/>
          <a:stretch/>
        </p:blipFill>
        <p:spPr>
          <a:xfrm>
            <a:off x="7713948" y="6048682"/>
            <a:ext cx="336240" cy="365760"/>
          </a:xfrm>
          <a:prstGeom prst="rect">
            <a:avLst/>
          </a:prstGeom>
          <a:ln>
            <a:noFill/>
          </a:ln>
        </p:spPr>
      </p:pic>
      <p:sp>
        <p:nvSpPr>
          <p:cNvPr id="521" name="CustomShape 5"/>
          <p:cNvSpPr/>
          <p:nvPr/>
        </p:nvSpPr>
        <p:spPr>
          <a:xfrm>
            <a:off x="9224148" y="6012682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Beta2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522" name="CustomShape 6"/>
          <p:cNvSpPr/>
          <p:nvPr/>
        </p:nvSpPr>
        <p:spPr>
          <a:xfrm>
            <a:off x="9268428" y="5281162"/>
            <a:ext cx="775800" cy="363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Beta1</a:t>
            </a:r>
            <a:endParaRPr lang="en-US" sz="18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189343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5F83812-D7FA-4215-8BB9-80FB6E543F6E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3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Recap of last week 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79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3" name="Picture 6"/>
          <p:cNvPicPr/>
          <p:nvPr/>
        </p:nvPicPr>
        <p:blipFill>
          <a:blip r:embed="rId3"/>
          <a:srcRect l="7827" r="17891"/>
          <a:stretch/>
        </p:blipFill>
        <p:spPr>
          <a:xfrm>
            <a:off x="155520" y="757800"/>
            <a:ext cx="872640" cy="881280"/>
          </a:xfrm>
          <a:prstGeom prst="rect">
            <a:avLst/>
          </a:prstGeom>
          <a:ln>
            <a:noFill/>
          </a:ln>
        </p:spPr>
      </p:pic>
      <p:sp>
        <p:nvSpPr>
          <p:cNvPr id="84" name="CustomShape 7"/>
          <p:cNvSpPr/>
          <p:nvPr/>
        </p:nvSpPr>
        <p:spPr>
          <a:xfrm>
            <a:off x="644760" y="926640"/>
            <a:ext cx="180720" cy="271800"/>
          </a:xfrm>
          <a:prstGeom prst="rect">
            <a:avLst/>
          </a:prstGeom>
          <a:noFill/>
          <a:ln w="1908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5" name="Imagen 3"/>
          <p:cNvPicPr/>
          <p:nvPr/>
        </p:nvPicPr>
        <p:blipFill>
          <a:blip r:embed="rId4"/>
          <a:srcRect l="48542" t="27472" r="15452" b="48836"/>
          <a:stretch/>
        </p:blipFill>
        <p:spPr>
          <a:xfrm>
            <a:off x="1167120" y="951480"/>
            <a:ext cx="1932120" cy="15724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86" name="CustomShape 8"/>
          <p:cNvSpPr/>
          <p:nvPr/>
        </p:nvSpPr>
        <p:spPr>
          <a:xfrm>
            <a:off x="825840" y="926640"/>
            <a:ext cx="29088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9"/>
          <p:cNvSpPr/>
          <p:nvPr/>
        </p:nvSpPr>
        <p:spPr>
          <a:xfrm>
            <a:off x="851040" y="1198800"/>
            <a:ext cx="290880" cy="1296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8" name="Imagen 23"/>
          <p:cNvPicPr/>
          <p:nvPr/>
        </p:nvPicPr>
        <p:blipFill>
          <a:blip r:embed="rId4"/>
          <a:srcRect l="48542" t="27472" r="15452" b="48836"/>
          <a:stretch/>
        </p:blipFill>
        <p:spPr>
          <a:xfrm>
            <a:off x="1517400" y="1230480"/>
            <a:ext cx="1932120" cy="15724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89" name="Imagen 24"/>
          <p:cNvPicPr/>
          <p:nvPr/>
        </p:nvPicPr>
        <p:blipFill>
          <a:blip r:embed="rId4"/>
          <a:srcRect l="48542" t="27472" r="15452" b="48836"/>
          <a:stretch/>
        </p:blipFill>
        <p:spPr>
          <a:xfrm>
            <a:off x="1897920" y="1486440"/>
            <a:ext cx="1932120" cy="15724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90" name="Imagen 25"/>
          <p:cNvPicPr/>
          <p:nvPr/>
        </p:nvPicPr>
        <p:blipFill>
          <a:blip r:embed="rId4"/>
          <a:srcRect l="48542" t="27472" r="15452" b="48836"/>
          <a:stretch/>
        </p:blipFill>
        <p:spPr>
          <a:xfrm>
            <a:off x="2274840" y="1788120"/>
            <a:ext cx="1932120" cy="15724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91" name="Picture 4"/>
          <p:cNvPicPr/>
          <p:nvPr/>
        </p:nvPicPr>
        <p:blipFill>
          <a:blip r:embed="rId5"/>
          <a:stretch/>
        </p:blipFill>
        <p:spPr>
          <a:xfrm>
            <a:off x="2872080" y="1123200"/>
            <a:ext cx="2826000" cy="28018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92" name="CustomShape 10"/>
          <p:cNvSpPr/>
          <p:nvPr/>
        </p:nvSpPr>
        <p:spPr>
          <a:xfrm>
            <a:off x="5912640" y="951480"/>
            <a:ext cx="3745800" cy="2270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MR images are a collection of voxels (3D matrix) with a value (a number) in each cell.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The value represents a different thing for anatomical and functional images. 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13575F52-0410-492B-883E-96205115D40F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4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95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6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99" name="Picture 4"/>
          <p:cNvPicPr/>
          <p:nvPr/>
        </p:nvPicPr>
        <p:blipFill>
          <a:blip r:embed="rId3"/>
          <a:stretch/>
        </p:blipFill>
        <p:spPr>
          <a:xfrm>
            <a:off x="696600" y="951480"/>
            <a:ext cx="2826000" cy="28018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100" name="CustomShape 7"/>
          <p:cNvSpPr/>
          <p:nvPr/>
        </p:nvSpPr>
        <p:spPr>
          <a:xfrm>
            <a:off x="3940920" y="951480"/>
            <a:ext cx="4769640" cy="1930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 are used to study brain activity.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But what does brain activity look like when looked through a MR scanner?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F3311FD6-307C-432F-9BF2-73089D571B8E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5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02" name="CustomShape 2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03" name="CustomShape 3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4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5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7" name="Picture 4"/>
          <p:cNvPicPr/>
          <p:nvPr/>
        </p:nvPicPr>
        <p:blipFill>
          <a:blip r:embed="rId3"/>
          <a:stretch/>
        </p:blipFill>
        <p:spPr>
          <a:xfrm>
            <a:off x="696600" y="951480"/>
            <a:ext cx="2826000" cy="280188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108" name="CustomShape 7"/>
          <p:cNvSpPr/>
          <p:nvPr/>
        </p:nvSpPr>
        <p:spPr>
          <a:xfrm>
            <a:off x="3940920" y="951480"/>
            <a:ext cx="5503680" cy="235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Functional images are used to study brain activity.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What we are recording in our functional sequences is actually blood oxygen level dependent​ (BOLD) signal.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But what does brain activity (BOLD) look like when looked through a MR scanner? </a:t>
            </a:r>
            <a:endParaRPr lang="en-US" sz="2000" b="0" strike="noStrike" spc="-1">
              <a:latin typeface="Arial"/>
            </a:endParaRPr>
          </a:p>
        </p:txBody>
      </p:sp>
      <p:grpSp>
        <p:nvGrpSpPr>
          <p:cNvPr id="109" name="Group 8"/>
          <p:cNvGrpSpPr/>
          <p:nvPr/>
        </p:nvGrpSpPr>
        <p:grpSpPr>
          <a:xfrm>
            <a:off x="4282560" y="3429000"/>
            <a:ext cx="3532680" cy="3758760"/>
            <a:chOff x="4282560" y="3429000"/>
            <a:chExt cx="3532680" cy="3758760"/>
          </a:xfrm>
        </p:grpSpPr>
        <p:pic>
          <p:nvPicPr>
            <p:cNvPr id="110" name="Picture 2"/>
            <p:cNvPicPr/>
            <p:nvPr/>
          </p:nvPicPr>
          <p:blipFill>
            <a:blip r:embed="rId4"/>
            <a:srcRect l="36916" r="39888"/>
            <a:stretch/>
          </p:blipFill>
          <p:spPr>
            <a:xfrm>
              <a:off x="4282560" y="3429000"/>
              <a:ext cx="3532680" cy="3758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11" name="Line 9"/>
            <p:cNvSpPr/>
            <p:nvPr/>
          </p:nvSpPr>
          <p:spPr>
            <a:xfrm>
              <a:off x="4932720" y="6268320"/>
              <a:ext cx="269496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"/>
          <p:cNvGrpSpPr/>
          <p:nvPr/>
        </p:nvGrpSpPr>
        <p:grpSpPr>
          <a:xfrm>
            <a:off x="2405520" y="194040"/>
            <a:ext cx="4716720" cy="5238360"/>
            <a:chOff x="2405520" y="194040"/>
            <a:chExt cx="4716720" cy="5238360"/>
          </a:xfrm>
        </p:grpSpPr>
        <p:pic>
          <p:nvPicPr>
            <p:cNvPr id="113" name="Picture 2"/>
            <p:cNvPicPr/>
            <p:nvPr/>
          </p:nvPicPr>
          <p:blipFill>
            <a:blip r:embed="rId3"/>
            <a:srcRect l="36916" r="39888"/>
            <a:stretch/>
          </p:blipFill>
          <p:spPr>
            <a:xfrm>
              <a:off x="2405520" y="194040"/>
              <a:ext cx="4716720" cy="52383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14" name="Line 2"/>
            <p:cNvSpPr/>
            <p:nvPr/>
          </p:nvSpPr>
          <p:spPr>
            <a:xfrm>
              <a:off x="3273840" y="4151160"/>
              <a:ext cx="359820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15" name="CustomShape 3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2B9E0405-7FD3-4461-AF3D-04FF273653C0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6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16" name="CustomShape 4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17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9" name="CustomShape 7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0" name="CustomShape 8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9"/>
          <p:cNvSpPr/>
          <p:nvPr/>
        </p:nvSpPr>
        <p:spPr>
          <a:xfrm>
            <a:off x="1316880" y="4622760"/>
            <a:ext cx="118476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Initial dip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2" name="CustomShape 10"/>
          <p:cNvSpPr/>
          <p:nvPr/>
        </p:nvSpPr>
        <p:spPr>
          <a:xfrm>
            <a:off x="2957040" y="1771920"/>
            <a:ext cx="63360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Rise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3" name="CustomShape 11"/>
          <p:cNvSpPr/>
          <p:nvPr/>
        </p:nvSpPr>
        <p:spPr>
          <a:xfrm>
            <a:off x="6514560" y="2486520"/>
            <a:ext cx="149940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Undershoot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4" name="CustomShape 12"/>
          <p:cNvSpPr/>
          <p:nvPr/>
        </p:nvSpPr>
        <p:spPr>
          <a:xfrm flipV="1">
            <a:off x="2502000" y="4268520"/>
            <a:ext cx="991080" cy="57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13"/>
          <p:cNvSpPr/>
          <p:nvPr/>
        </p:nvSpPr>
        <p:spPr>
          <a:xfrm>
            <a:off x="3273840" y="2216160"/>
            <a:ext cx="479520" cy="576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14"/>
          <p:cNvSpPr/>
          <p:nvPr/>
        </p:nvSpPr>
        <p:spPr>
          <a:xfrm flipH="1">
            <a:off x="5714280" y="2930760"/>
            <a:ext cx="1549080" cy="1337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15"/>
          <p:cNvSpPr/>
          <p:nvPr/>
        </p:nvSpPr>
        <p:spPr>
          <a:xfrm>
            <a:off x="7219080" y="4816440"/>
            <a:ext cx="115452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Recovery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28" name="CustomShape 16"/>
          <p:cNvSpPr/>
          <p:nvPr/>
        </p:nvSpPr>
        <p:spPr>
          <a:xfrm flipH="1" flipV="1">
            <a:off x="6872400" y="4296240"/>
            <a:ext cx="923760" cy="5198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57240"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17"/>
          <p:cNvSpPr/>
          <p:nvPr/>
        </p:nvSpPr>
        <p:spPr>
          <a:xfrm>
            <a:off x="3254040" y="4734000"/>
            <a:ext cx="48492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0s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30" name="CustomShape 18"/>
          <p:cNvSpPr/>
          <p:nvPr/>
        </p:nvSpPr>
        <p:spPr>
          <a:xfrm>
            <a:off x="6376680" y="4734000"/>
            <a:ext cx="747720" cy="443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~15s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roup 1"/>
          <p:cNvGrpSpPr/>
          <p:nvPr/>
        </p:nvGrpSpPr>
        <p:grpSpPr>
          <a:xfrm>
            <a:off x="7310160" y="569520"/>
            <a:ext cx="1756080" cy="2111760"/>
            <a:chOff x="7310160" y="569520"/>
            <a:chExt cx="1756080" cy="2111760"/>
          </a:xfrm>
        </p:grpSpPr>
        <p:pic>
          <p:nvPicPr>
            <p:cNvPr id="132" name="Picture 2"/>
            <p:cNvPicPr/>
            <p:nvPr/>
          </p:nvPicPr>
          <p:blipFill>
            <a:blip r:embed="rId3"/>
            <a:srcRect l="36916" r="39888"/>
            <a:stretch/>
          </p:blipFill>
          <p:spPr>
            <a:xfrm>
              <a:off x="7310160" y="569520"/>
              <a:ext cx="1756080" cy="2111760"/>
            </a:xfrm>
            <a:prstGeom prst="rect">
              <a:avLst/>
            </a:prstGeom>
            <a:ln>
              <a:noFill/>
            </a:ln>
          </p:spPr>
        </p:pic>
        <p:sp>
          <p:nvSpPr>
            <p:cNvPr id="133" name="Line 2"/>
            <p:cNvSpPr/>
            <p:nvPr/>
          </p:nvSpPr>
          <p:spPr>
            <a:xfrm>
              <a:off x="7633440" y="2164680"/>
              <a:ext cx="1339920" cy="360"/>
            </a:xfrm>
            <a:prstGeom prst="line">
              <a:avLst/>
            </a:prstGeom>
            <a:ln w="57240">
              <a:solidFill>
                <a:schemeClr val="tx1"/>
              </a:solidFill>
              <a:custDash>
                <a:ds d="400000" sp="300000"/>
              </a:custDash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34" name="CustomShape 3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EFC56277-C345-469C-803B-118AB5B580FC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7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35" name="CustomShape 4"/>
          <p:cNvSpPr/>
          <p:nvPr/>
        </p:nvSpPr>
        <p:spPr>
          <a:xfrm>
            <a:off x="571680" y="0"/>
            <a:ext cx="673848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Functional MRI. BOLD signal.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36" name="CustomShape 5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7" name="CustomShape 6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8" name="CustomShape 7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9" name="CustomShape 8"/>
          <p:cNvSpPr/>
          <p:nvPr/>
        </p:nvSpPr>
        <p:spPr>
          <a:xfrm>
            <a:off x="155520" y="-136440"/>
            <a:ext cx="285840" cy="28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0" name="CustomShape 9"/>
          <p:cNvSpPr/>
          <p:nvPr/>
        </p:nvSpPr>
        <p:spPr>
          <a:xfrm>
            <a:off x="839160" y="740880"/>
            <a:ext cx="6090840" cy="7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  <a:ea typeface="DejaVu Sans"/>
              </a:rPr>
              <a:t>This is the ‘ideal’ response to stimulation but, of course, the measured signal is noisier.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000" b="0" strike="noStrike" spc="-1">
              <a:latin typeface="Arial"/>
            </a:endParaRPr>
          </a:p>
        </p:txBody>
      </p:sp>
      <p:sp>
        <p:nvSpPr>
          <p:cNvPr id="141" name="CustomShape 10"/>
          <p:cNvSpPr/>
          <p:nvPr/>
        </p:nvSpPr>
        <p:spPr>
          <a:xfrm>
            <a:off x="5168160" y="3078000"/>
            <a:ext cx="4284720" cy="13557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42" name="Picture 4"/>
          <p:cNvPicPr/>
          <p:nvPr/>
        </p:nvPicPr>
        <p:blipFill>
          <a:blip r:embed="rId4"/>
          <a:srcRect t="35545" r="89649"/>
          <a:stretch/>
        </p:blipFill>
        <p:spPr>
          <a:xfrm rot="16200000">
            <a:off x="7044480" y="1559520"/>
            <a:ext cx="674640" cy="3999240"/>
          </a:xfrm>
          <a:prstGeom prst="rect">
            <a:avLst/>
          </a:prstGeom>
          <a:ln>
            <a:noFill/>
          </a:ln>
        </p:spPr>
      </p:pic>
      <p:sp>
        <p:nvSpPr>
          <p:cNvPr id="143" name="CustomShape 11"/>
          <p:cNvSpPr/>
          <p:nvPr/>
        </p:nvSpPr>
        <p:spPr>
          <a:xfrm>
            <a:off x="5311080" y="3947400"/>
            <a:ext cx="39992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chemeClr val="tx1"/>
            </a:solidFill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12"/>
          <p:cNvSpPr/>
          <p:nvPr/>
        </p:nvSpPr>
        <p:spPr>
          <a:xfrm>
            <a:off x="5311080" y="3970080"/>
            <a:ext cx="623520" cy="3326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Time</a:t>
            </a:r>
            <a:endParaRPr lang="en-US" sz="1600" b="0" strike="noStrike" spc="-1">
              <a:latin typeface="Arial"/>
            </a:endParaRPr>
          </a:p>
        </p:txBody>
      </p:sp>
      <p:sp>
        <p:nvSpPr>
          <p:cNvPr id="145" name="CustomShape 13"/>
          <p:cNvSpPr/>
          <p:nvPr/>
        </p:nvSpPr>
        <p:spPr>
          <a:xfrm>
            <a:off x="5135760" y="2756520"/>
            <a:ext cx="4658040" cy="382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  <a:ea typeface="DejaVu Sans"/>
              </a:rPr>
              <a:t>Measured signal in 1 voxel over many volumes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>
              <a:latin typeface="Arial"/>
            </a:endParaRPr>
          </a:p>
        </p:txBody>
      </p:sp>
      <p:pic>
        <p:nvPicPr>
          <p:cNvPr id="146" name="Picture 4"/>
          <p:cNvPicPr/>
          <p:nvPr/>
        </p:nvPicPr>
        <p:blipFill>
          <a:blip r:embed="rId5"/>
          <a:stretch/>
        </p:blipFill>
        <p:spPr>
          <a:xfrm>
            <a:off x="1090440" y="2616480"/>
            <a:ext cx="969480" cy="96120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7" name="Picture 4"/>
          <p:cNvPicPr/>
          <p:nvPr/>
        </p:nvPicPr>
        <p:blipFill>
          <a:blip r:embed="rId5"/>
          <a:stretch/>
        </p:blipFill>
        <p:spPr>
          <a:xfrm>
            <a:off x="1242720" y="2769120"/>
            <a:ext cx="969480" cy="96120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8" name="Picture 4"/>
          <p:cNvPicPr/>
          <p:nvPr/>
        </p:nvPicPr>
        <p:blipFill>
          <a:blip r:embed="rId5"/>
          <a:stretch/>
        </p:blipFill>
        <p:spPr>
          <a:xfrm>
            <a:off x="1395000" y="2921400"/>
            <a:ext cx="969480" cy="96120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49" name="Picture 4"/>
          <p:cNvPicPr/>
          <p:nvPr/>
        </p:nvPicPr>
        <p:blipFill>
          <a:blip r:embed="rId5"/>
          <a:stretch/>
        </p:blipFill>
        <p:spPr>
          <a:xfrm>
            <a:off x="1547640" y="3073680"/>
            <a:ext cx="969480" cy="96120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0" name="Picture 4"/>
          <p:cNvPicPr/>
          <p:nvPr/>
        </p:nvPicPr>
        <p:blipFill>
          <a:blip r:embed="rId5"/>
          <a:stretch/>
        </p:blipFill>
        <p:spPr>
          <a:xfrm>
            <a:off x="1699920" y="3226320"/>
            <a:ext cx="969480" cy="96120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1" name="Picture 4"/>
          <p:cNvPicPr/>
          <p:nvPr/>
        </p:nvPicPr>
        <p:blipFill>
          <a:blip r:embed="rId5"/>
          <a:stretch/>
        </p:blipFill>
        <p:spPr>
          <a:xfrm>
            <a:off x="1852200" y="3378600"/>
            <a:ext cx="969480" cy="96120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2" name="Picture 4"/>
          <p:cNvPicPr/>
          <p:nvPr/>
        </p:nvPicPr>
        <p:blipFill>
          <a:blip r:embed="rId5"/>
          <a:stretch/>
        </p:blipFill>
        <p:spPr>
          <a:xfrm>
            <a:off x="2004840" y="3530880"/>
            <a:ext cx="969480" cy="96120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3" name="Picture 4"/>
          <p:cNvPicPr/>
          <p:nvPr/>
        </p:nvPicPr>
        <p:blipFill>
          <a:blip r:embed="rId5"/>
          <a:stretch/>
        </p:blipFill>
        <p:spPr>
          <a:xfrm>
            <a:off x="2157120" y="3683520"/>
            <a:ext cx="969480" cy="96120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pic>
        <p:nvPicPr>
          <p:cNvPr id="154" name="Picture 4"/>
          <p:cNvPicPr/>
          <p:nvPr/>
        </p:nvPicPr>
        <p:blipFill>
          <a:blip r:embed="rId5"/>
          <a:stretch/>
        </p:blipFill>
        <p:spPr>
          <a:xfrm>
            <a:off x="2309400" y="3835800"/>
            <a:ext cx="969480" cy="961200"/>
          </a:xfrm>
          <a:prstGeom prst="rect">
            <a:avLst/>
          </a:prstGeom>
          <a:ln w="57240">
            <a:solidFill>
              <a:srgbClr val="FF0000"/>
            </a:solidFill>
            <a:miter/>
          </a:ln>
        </p:spPr>
      </p:pic>
      <p:sp>
        <p:nvSpPr>
          <p:cNvPr id="155" name="CustomShape 14"/>
          <p:cNvSpPr/>
          <p:nvPr/>
        </p:nvSpPr>
        <p:spPr>
          <a:xfrm>
            <a:off x="2948760" y="4340160"/>
            <a:ext cx="175320" cy="160560"/>
          </a:xfrm>
          <a:prstGeom prst="rect">
            <a:avLst/>
          </a:prstGeom>
          <a:noFill/>
          <a:ln>
            <a:solidFill>
              <a:srgbClr val="F737DC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6" name="CustomShape 15"/>
          <p:cNvSpPr/>
          <p:nvPr/>
        </p:nvSpPr>
        <p:spPr>
          <a:xfrm flipV="1">
            <a:off x="3124440" y="3755160"/>
            <a:ext cx="2043360" cy="664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round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8D918AE7-972F-4F83-BD3E-0C0701B3F671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8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58" name="CustomShape 2"/>
          <p:cNvSpPr/>
          <p:nvPr/>
        </p:nvSpPr>
        <p:spPr>
          <a:xfrm>
            <a:off x="805320" y="718560"/>
            <a:ext cx="640260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9" name="CustomShape 3"/>
          <p:cNvSpPr/>
          <p:nvPr/>
        </p:nvSpPr>
        <p:spPr>
          <a:xfrm>
            <a:off x="571680" y="0"/>
            <a:ext cx="724212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60" name="CustomShape 4"/>
          <p:cNvSpPr/>
          <p:nvPr/>
        </p:nvSpPr>
        <p:spPr>
          <a:xfrm>
            <a:off x="7208280" y="5873400"/>
            <a:ext cx="2298960" cy="365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61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70080" cy="3895920"/>
          </a:xfrm>
          <a:prstGeom prst="rect">
            <a:avLst/>
          </a:prstGeom>
          <a:ln>
            <a:noFill/>
          </a:ln>
        </p:spPr>
      </p:pic>
      <p:pic>
        <p:nvPicPr>
          <p:cNvPr id="162" name="Picture 6"/>
          <p:cNvPicPr/>
          <p:nvPr/>
        </p:nvPicPr>
        <p:blipFill>
          <a:blip r:embed="rId4"/>
          <a:srcRect l="13228" r="11005" b="48779"/>
          <a:stretch/>
        </p:blipFill>
        <p:spPr>
          <a:xfrm>
            <a:off x="805320" y="1535760"/>
            <a:ext cx="3289320" cy="1326240"/>
          </a:xfrm>
          <a:prstGeom prst="rect">
            <a:avLst/>
          </a:prstGeom>
          <a:ln>
            <a:noFill/>
          </a:ln>
        </p:spPr>
      </p:pic>
      <p:sp>
        <p:nvSpPr>
          <p:cNvPr id="163" name="CustomShape 5"/>
          <p:cNvSpPr/>
          <p:nvPr/>
        </p:nvSpPr>
        <p:spPr>
          <a:xfrm>
            <a:off x="1490760" y="2428200"/>
            <a:ext cx="1390320" cy="376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4" name="CustomShape 6"/>
          <p:cNvSpPr/>
          <p:nvPr/>
        </p:nvSpPr>
        <p:spPr>
          <a:xfrm>
            <a:off x="1417680" y="2498760"/>
            <a:ext cx="76788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5" name="CustomShape 7"/>
          <p:cNvSpPr/>
          <p:nvPr/>
        </p:nvSpPr>
        <p:spPr>
          <a:xfrm>
            <a:off x="2188080" y="2532600"/>
            <a:ext cx="57816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66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7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ustomShape 1"/>
          <p:cNvSpPr/>
          <p:nvPr/>
        </p:nvSpPr>
        <p:spPr>
          <a:xfrm>
            <a:off x="7594560" y="6543720"/>
            <a:ext cx="2298960" cy="231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BBE52214-E3FA-48B9-9F57-4F287FC2CA9D}" type="slidenum"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9</a:t>
            </a:fld>
            <a:endParaRPr lang="en-US" sz="1800" b="0" strike="noStrike" spc="-1">
              <a:latin typeface="Arial"/>
            </a:endParaRPr>
          </a:p>
        </p:txBody>
      </p:sp>
      <p:sp>
        <p:nvSpPr>
          <p:cNvPr id="169" name="CustomShape 2"/>
          <p:cNvSpPr/>
          <p:nvPr/>
        </p:nvSpPr>
        <p:spPr>
          <a:xfrm>
            <a:off x="805320" y="718560"/>
            <a:ext cx="6402600" cy="7614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If you remember your stats class…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0" name="CustomShape 3"/>
          <p:cNvSpPr/>
          <p:nvPr/>
        </p:nvSpPr>
        <p:spPr>
          <a:xfrm>
            <a:off x="571680" y="0"/>
            <a:ext cx="7242120" cy="73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4000" b="0" strike="noStrike" spc="-1">
                <a:solidFill>
                  <a:srgbClr val="000000"/>
                </a:solidFill>
                <a:latin typeface="Baskerville Old Face"/>
                <a:ea typeface="DejaVu Sans"/>
              </a:rPr>
              <a:t>GLM. Generalized Linear Models</a:t>
            </a:r>
            <a:endParaRPr lang="en-US" sz="4000" b="0" strike="noStrike" spc="-1">
              <a:latin typeface="Arial"/>
            </a:endParaRPr>
          </a:p>
        </p:txBody>
      </p:sp>
      <p:sp>
        <p:nvSpPr>
          <p:cNvPr id="171" name="CustomShape 4"/>
          <p:cNvSpPr/>
          <p:nvPr/>
        </p:nvSpPr>
        <p:spPr>
          <a:xfrm>
            <a:off x="7208280" y="5873400"/>
            <a:ext cx="2298960" cy="3650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r">
              <a:lnSpc>
                <a:spcPct val="100000"/>
              </a:lnSpc>
            </a:pPr>
            <a:r>
              <a:rPr lang="en-US" sz="1400" b="0" i="1" strike="noStrike" spc="-1">
                <a:solidFill>
                  <a:srgbClr val="000000"/>
                </a:solidFill>
                <a:latin typeface="Arial"/>
                <a:ea typeface="DejaVu Sans"/>
              </a:rPr>
              <a:t>from Wikipedia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172" name="Picture 4"/>
          <p:cNvPicPr/>
          <p:nvPr/>
        </p:nvPicPr>
        <p:blipFill>
          <a:blip r:embed="rId3"/>
          <a:stretch/>
        </p:blipFill>
        <p:spPr>
          <a:xfrm>
            <a:off x="4637160" y="2199240"/>
            <a:ext cx="4870080" cy="3895920"/>
          </a:xfrm>
          <a:prstGeom prst="rect">
            <a:avLst/>
          </a:prstGeom>
          <a:ln>
            <a:noFill/>
          </a:ln>
        </p:spPr>
      </p:pic>
      <p:pic>
        <p:nvPicPr>
          <p:cNvPr id="173" name="Picture 6"/>
          <p:cNvPicPr/>
          <p:nvPr/>
        </p:nvPicPr>
        <p:blipFill>
          <a:blip r:embed="rId4"/>
          <a:srcRect l="13228" r="11005" b="48779"/>
          <a:stretch/>
        </p:blipFill>
        <p:spPr>
          <a:xfrm>
            <a:off x="805320" y="1535760"/>
            <a:ext cx="3289320" cy="1326240"/>
          </a:xfrm>
          <a:prstGeom prst="rect">
            <a:avLst/>
          </a:prstGeom>
          <a:ln>
            <a:noFill/>
          </a:ln>
        </p:spPr>
      </p:pic>
      <p:sp>
        <p:nvSpPr>
          <p:cNvPr id="174" name="CustomShape 5"/>
          <p:cNvSpPr/>
          <p:nvPr/>
        </p:nvSpPr>
        <p:spPr>
          <a:xfrm>
            <a:off x="1490760" y="2428200"/>
            <a:ext cx="1390320" cy="376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CustomShape 6"/>
          <p:cNvSpPr/>
          <p:nvPr/>
        </p:nvSpPr>
        <p:spPr>
          <a:xfrm>
            <a:off x="1417680" y="2498760"/>
            <a:ext cx="76788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</a:rPr>
              <a:t>Intercept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6" name="CustomShape 7"/>
          <p:cNvSpPr/>
          <p:nvPr/>
        </p:nvSpPr>
        <p:spPr>
          <a:xfrm>
            <a:off x="2188080" y="2532600"/>
            <a:ext cx="578160" cy="26676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100" b="0" strike="noStrike" spc="-1">
                <a:solidFill>
                  <a:srgbClr val="000000"/>
                </a:solidFill>
                <a:latin typeface="Franklin Gothic Book"/>
              </a:rPr>
              <a:t>Slope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177" name="Line 8"/>
          <p:cNvSpPr/>
          <p:nvPr/>
        </p:nvSpPr>
        <p:spPr>
          <a:xfrm flipV="1">
            <a:off x="2466360" y="2370240"/>
            <a:ext cx="169200" cy="16236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Line 9"/>
          <p:cNvSpPr/>
          <p:nvPr/>
        </p:nvSpPr>
        <p:spPr>
          <a:xfrm>
            <a:off x="1732320" y="2309760"/>
            <a:ext cx="69480" cy="188640"/>
          </a:xfrm>
          <a:prstGeom prst="line">
            <a:avLst/>
          </a:prstGeom>
          <a:ln w="12600">
            <a:solidFill>
              <a:schemeClr val="tx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10"/>
          <p:cNvSpPr/>
          <p:nvPr/>
        </p:nvSpPr>
        <p:spPr>
          <a:xfrm>
            <a:off x="1324440" y="3767400"/>
            <a:ext cx="2453040" cy="1089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en-US" sz="1800" b="1" strike="noStrike" spc="-1">
                <a:solidFill>
                  <a:srgbClr val="000000"/>
                </a:solidFill>
                <a:latin typeface="Arial"/>
              </a:rPr>
              <a:t>QUESTION</a:t>
            </a: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: What does the beta value represent?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15379</TotalTime>
  <Words>1325</Words>
  <Application>Microsoft Macintosh PowerPoint</Application>
  <PresentationFormat>A4 (210 x 297 mm)</PresentationFormat>
  <Paragraphs>326</Paragraphs>
  <Slides>29</Slides>
  <Notes>29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29</vt:i4>
      </vt:variant>
    </vt:vector>
  </HeadingPairs>
  <TitlesOfParts>
    <vt:vector size="38" baseType="lpstr">
      <vt:lpstr>Arial</vt:lpstr>
      <vt:lpstr>Baskerville Old Face</vt:lpstr>
      <vt:lpstr>Calibri</vt:lpstr>
      <vt:lpstr>Franklin Gothic Book</vt:lpstr>
      <vt:lpstr>StarSymbol</vt:lpstr>
      <vt:lpstr>Symbol</vt:lpstr>
      <vt:lpstr>Times New Roman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J Nueva</dc:creator>
  <dc:description/>
  <cp:lastModifiedBy>lwrpegcbsg@goetheuniversitaet.onmicrosoft.com</cp:lastModifiedBy>
  <cp:revision>369</cp:revision>
  <dcterms:modified xsi:type="dcterms:W3CDTF">2021-04-14T10:55:21Z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0x01010073C3545982F2424B85F781D81AF9EA40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19</vt:i4>
  </property>
  <property fmtid="{D5CDD505-2E9C-101B-9397-08002B2CF9AE}" pid="9" name="PresentationFormat">
    <vt:lpwstr>A4 (210 x 297 mm)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19</vt:i4>
  </property>
</Properties>
</file>